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95" r:id="rId2"/>
    <p:sldId id="378" r:id="rId3"/>
    <p:sldId id="388" r:id="rId4"/>
    <p:sldId id="387" r:id="rId5"/>
    <p:sldId id="398" r:id="rId6"/>
    <p:sldId id="391" r:id="rId7"/>
    <p:sldId id="379" r:id="rId8"/>
    <p:sldId id="380" r:id="rId9"/>
    <p:sldId id="382" r:id="rId10"/>
    <p:sldId id="381" r:id="rId11"/>
    <p:sldId id="383" r:id="rId12"/>
    <p:sldId id="386" r:id="rId13"/>
    <p:sldId id="384" r:id="rId14"/>
    <p:sldId id="385" r:id="rId15"/>
    <p:sldId id="414" r:id="rId16"/>
    <p:sldId id="415" r:id="rId17"/>
    <p:sldId id="392" r:id="rId18"/>
    <p:sldId id="393" r:id="rId19"/>
    <p:sldId id="394" r:id="rId20"/>
    <p:sldId id="395" r:id="rId21"/>
    <p:sldId id="396" r:id="rId22"/>
    <p:sldId id="397" r:id="rId23"/>
  </p:sldIdLst>
  <p:sldSz cx="9904413" cy="6859588"/>
  <p:notesSz cx="6797675" cy="9874250"/>
  <p:custDataLst>
    <p:tags r:id="rId26"/>
  </p:custDataLst>
  <p:defaultTextStyle>
    <a:defPPr>
      <a:defRPr lang="de-DE"/>
    </a:defPPr>
    <a:lvl1pPr marL="0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963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925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888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851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814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776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739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702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1">
          <p15:clr>
            <a:srgbClr val="A4A3A4"/>
          </p15:clr>
        </p15:guide>
        <p15:guide id="2" orient="horz" pos="187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4066">
          <p15:clr>
            <a:srgbClr val="A4A3A4"/>
          </p15:clr>
        </p15:guide>
        <p15:guide id="5" orient="horz" pos="867">
          <p15:clr>
            <a:srgbClr val="A4A3A4"/>
          </p15:clr>
        </p15:guide>
        <p15:guide id="6" orient="horz" pos="572">
          <p15:clr>
            <a:srgbClr val="A4A3A4"/>
          </p15:clr>
        </p15:guide>
        <p15:guide id="7" orient="horz">
          <p15:clr>
            <a:srgbClr val="A4A3A4"/>
          </p15:clr>
        </p15:guide>
        <p15:guide id="8" pos="3119">
          <p15:clr>
            <a:srgbClr val="A4A3A4"/>
          </p15:clr>
        </p15:guide>
        <p15:guide id="9" pos="3210">
          <p15:clr>
            <a:srgbClr val="A4A3A4"/>
          </p15:clr>
        </p15:guide>
        <p15:guide id="10" pos="6238">
          <p15:clr>
            <a:srgbClr val="A4A3A4"/>
          </p15:clr>
        </p15:guide>
        <p15:guide id="11" pos="6090">
          <p15:clr>
            <a:srgbClr val="A4A3A4"/>
          </p15:clr>
        </p15:guide>
        <p15:guide id="12" pos="3028">
          <p15:clr>
            <a:srgbClr val="A4A3A4"/>
          </p15:clr>
        </p15:guide>
        <p15:guide id="13" pos="171">
          <p15:clr>
            <a:srgbClr val="A4A3A4"/>
          </p15:clr>
        </p15:guide>
        <p15:guide id="14" pos="5954">
          <p15:clr>
            <a:srgbClr val="A4A3A4"/>
          </p15:clr>
        </p15:guide>
        <p15:guide id="15" pos="2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1717"/>
    <a:srgbClr val="741111"/>
    <a:srgbClr val="4E0C0C"/>
    <a:srgbClr val="B42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84" autoAdjust="0"/>
    <p:restoredTop sz="96395" autoAdjust="0"/>
  </p:normalViewPr>
  <p:slideViewPr>
    <p:cSldViewPr snapToObjects="1" showGuides="1">
      <p:cViewPr varScale="1">
        <p:scale>
          <a:sx n="118" d="100"/>
          <a:sy n="118" d="100"/>
        </p:scale>
        <p:origin x="1504" y="192"/>
      </p:cViewPr>
      <p:guideLst>
        <p:guide orient="horz" pos="731"/>
        <p:guide orient="horz" pos="187"/>
        <p:guide orient="horz" pos="3975"/>
        <p:guide orient="horz" pos="4066"/>
        <p:guide orient="horz" pos="867"/>
        <p:guide orient="horz" pos="572"/>
        <p:guide orient="horz"/>
        <p:guide pos="3119"/>
        <p:guide pos="3210"/>
        <p:guide pos="6238"/>
        <p:guide pos="6090"/>
        <p:guide pos="3028"/>
        <p:guide pos="171"/>
        <p:guide pos="5954"/>
        <p:guide pos="2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Objects="1" showGuides="1">
      <p:cViewPr varScale="1">
        <p:scale>
          <a:sx n="91" d="100"/>
          <a:sy n="91" d="100"/>
        </p:scale>
        <p:origin x="3952" y="2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97BA2-BE1C-4EE9-A31C-7FFCDEBC3FDE}" type="datetimeFigureOut">
              <a:rPr lang="en-US" smtClean="0">
                <a:latin typeface="Arial" pitchFamily="34" charset="0"/>
                <a:cs typeface="Arial" pitchFamily="34" charset="0"/>
              </a:rPr>
              <a:pPr/>
              <a:t>11/1/24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191C2-D4F7-424F-868C-23ADE6615EBC}" type="slidenum">
              <a:rPr lang="en-US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0554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732C4D34-2C19-43C3-91CC-9F2B4AC12977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7075" y="741363"/>
            <a:ext cx="53435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D256E95E-57AA-4526-AA4C-3002F47FB1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9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78963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57925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436888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915851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394814" algn="l" defTabSz="9579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873776" algn="l" defTabSz="9579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352739" algn="l" defTabSz="9579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31702" algn="l" defTabSz="9579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把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写在 </a:t>
            </a:r>
            <a:r>
              <a:rPr lang="en-US" altLang="zh-CN" dirty="0"/>
              <a:t>Daily Trading Data </a:t>
            </a:r>
            <a:r>
              <a:rPr lang="zh-CN" altLang="en-US" dirty="0"/>
              <a:t>里面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67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一些细节还可以扣一下</a:t>
            </a:r>
            <a:r>
              <a:rPr lang="zh-CN" altLang="en-US" dirty="0"/>
              <a:t>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这一页的 </a:t>
            </a:r>
            <a:r>
              <a:rPr lang="en-US" altLang="zh-CN" dirty="0"/>
              <a:t>Subtitle </a:t>
            </a:r>
            <a:r>
              <a:rPr lang="zh-CN" altLang="en-US" dirty="0"/>
              <a:t>写成 </a:t>
            </a:r>
            <a:r>
              <a:rPr lang="en-US" altLang="zh-CN" dirty="0"/>
              <a:t>2.1</a:t>
            </a:r>
            <a:r>
              <a:rPr lang="zh-CN" altLang="en-US" dirty="0"/>
              <a:t> 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刚开始是倒三角的 </a:t>
            </a:r>
            <a:r>
              <a:rPr lang="en-US" altLang="zh-CN" dirty="0"/>
              <a:t>bullet</a:t>
            </a:r>
            <a:r>
              <a:rPr lang="zh-CN" altLang="en-US" dirty="0"/>
              <a:t>，洗面详细描述的时候才是点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图有点不好看，比如 </a:t>
            </a:r>
            <a:r>
              <a:rPr lang="en-US" altLang="zh-CN" dirty="0"/>
              <a:t>Operations </a:t>
            </a:r>
            <a:r>
              <a:rPr lang="zh-CN" altLang="en-US" dirty="0"/>
              <a:t>完全可以不加阴影，另外最后一个饼和上面的间距太大了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90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还是有一些细节</a:t>
            </a:r>
            <a:r>
              <a:rPr lang="zh-CN" altLang="en-US" dirty="0"/>
              <a:t>，尽量调整好：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左边框省略号就在外头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这一页的副标题，直接可以是 </a:t>
            </a:r>
            <a:r>
              <a:rPr lang="en-US" altLang="zh-CN" dirty="0"/>
              <a:t>Fundamental Factors</a:t>
            </a:r>
          </a:p>
          <a:p>
            <a:pPr marL="342900" indent="-342900">
              <a:buAutoNum type="arabicPeriod"/>
            </a:pPr>
            <a:r>
              <a:rPr lang="zh-CN" altLang="en-US" dirty="0"/>
              <a:t>还有点的方法，全部用斜三角即可，不要一会</a:t>
            </a:r>
            <a:r>
              <a:rPr lang="zh-CN" altLang="en-CN" dirty="0"/>
              <a:t>斜</a:t>
            </a:r>
            <a:r>
              <a:rPr lang="zh-CN" altLang="en-US" dirty="0"/>
              <a:t>三角，一会方框</a:t>
            </a:r>
            <a:endParaRPr lang="en-US" altLang="zh-CN" dirty="0"/>
          </a:p>
          <a:p>
            <a:pPr marL="285750" indent="-285750">
              <a:buFontTx/>
              <a:buChar char="-"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87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后续子标题改好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58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11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91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43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6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 Cover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对象 3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550487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95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65158" y="6103033"/>
            <a:ext cx="3586911" cy="207749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 sz="1500">
                <a:latin typeface="Palatino Linotype" panose="02040502050505030304" pitchFamily="18" charset="0"/>
              </a:defRPr>
            </a:lvl1pPr>
            <a:lvl2pPr marL="191585" indent="0">
              <a:buNone/>
              <a:defRPr sz="1000"/>
            </a:lvl2pPr>
            <a:lvl3pPr marL="338624" indent="0">
              <a:buNone/>
              <a:defRPr sz="1000"/>
            </a:lvl3pPr>
            <a:lvl4pPr marL="535156" indent="0">
              <a:buNone/>
              <a:defRPr sz="1000"/>
            </a:lvl4pPr>
            <a:lvl5pPr marL="686388" indent="0">
              <a:buNone/>
              <a:defRPr sz="1000"/>
            </a:lvl5pPr>
          </a:lstStyle>
          <a:p>
            <a:pPr lvl="0"/>
            <a:r>
              <a:rPr lang="en-US" dirty="0"/>
              <a:t>Author(s)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65158" y="5074613"/>
            <a:ext cx="4297888" cy="207749"/>
          </a:xfrm>
          <a:noFill/>
          <a:ln w="6350" cap="flat">
            <a:noFill/>
          </a:ln>
        </p:spPr>
        <p:txBody>
          <a:bodyPr vert="horz" wrap="square" lIns="0" tIns="0" rIns="0" bIns="0" rtlCol="0">
            <a:spAutoFit/>
          </a:bodyPr>
          <a:lstStyle>
            <a:lvl1pPr marL="188568" indent="-188568">
              <a:buNone/>
              <a:defRPr lang="en-US" sz="1500" baseline="0" smtClean="0">
                <a:latin typeface="Palatino Linotype" panose="02040502050505030304" pitchFamily="18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dirty="0"/>
              <a:t>Date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65158" y="4859205"/>
            <a:ext cx="4296719" cy="207749"/>
          </a:xfrm>
          <a:noFill/>
          <a:ln w="6350" cap="flat"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 baseline="0"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Report type here</a:t>
            </a: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65157" y="3595829"/>
            <a:ext cx="9361046" cy="498713"/>
          </a:xfrm>
          <a:prstGeom prst="rect">
            <a:avLst/>
          </a:prstGeom>
          <a:noFill/>
          <a:ln w="6350" cap="flat">
            <a:noFill/>
          </a:ln>
        </p:spPr>
        <p:txBody>
          <a:bodyPr lIns="95793" tIns="47896" rIns="95793" bIns="47896"/>
          <a:lstStyle>
            <a:lvl1pPr algn="l">
              <a:lnSpc>
                <a:spcPct val="90000"/>
              </a:lnSpc>
              <a:defRPr sz="3800" b="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here</a:t>
            </a:r>
            <a:endParaRPr lang="de-DE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3458637"/>
            <a:ext cx="9904413" cy="0"/>
          </a:xfrm>
          <a:prstGeom prst="line">
            <a:avLst/>
          </a:prstGeom>
          <a:ln w="6350" cap="flat">
            <a:solidFill>
              <a:srgbClr val="B421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5157" y="3065354"/>
            <a:ext cx="9361046" cy="263149"/>
          </a:xfrm>
          <a:prstGeom prst="rect">
            <a:avLst/>
          </a:prstGeom>
          <a:noFill/>
          <a:ln w="6350" cap="flat">
            <a:noFill/>
          </a:ln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943"/>
              </a:spcBef>
              <a:buNone/>
              <a:defRPr sz="1900" b="1" i="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789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7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3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 or client name here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2647950" y="-3775"/>
            <a:ext cx="7254875" cy="922898"/>
          </a:xfrm>
          <a:prstGeom prst="rect">
            <a:avLst/>
          </a:prstGeom>
          <a:solidFill>
            <a:srgbClr val="B42100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 descr="http://statics.phbs.pku.edu.cn/uploadfile/2017/1122/20171122092949636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26645" r="15215" b="28137"/>
          <a:stretch/>
        </p:blipFill>
        <p:spPr bwMode="auto">
          <a:xfrm>
            <a:off x="364939" y="166237"/>
            <a:ext cx="1957908" cy="6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49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9195656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9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4" name="Picture 2" descr="http://statics.phbs.pku.edu.cn/uploadfile/2017/1122/20171122092949636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26645" r="15215" b="28137"/>
          <a:stretch/>
        </p:blipFill>
        <p:spPr bwMode="auto">
          <a:xfrm>
            <a:off x="7675042" y="189434"/>
            <a:ext cx="1957908" cy="6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076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Titl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4408242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43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4806" y="1160486"/>
            <a:ext cx="9358500" cy="1544846"/>
          </a:xfrm>
        </p:spPr>
        <p:txBody>
          <a:bodyPr/>
          <a:lstStyle>
            <a:lvl1pPr marL="188568" indent="-188568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68" indent="-188568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2740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Only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010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67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4806" y="1376363"/>
            <a:ext cx="4531032" cy="4933950"/>
          </a:xfrm>
        </p:spPr>
        <p:txBody>
          <a:bodyPr/>
          <a:lstStyle>
            <a:lvl1pPr marL="188568" indent="-188568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68" indent="-188568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085277" y="1376363"/>
            <a:ext cx="4531032" cy="4933950"/>
          </a:xfrm>
        </p:spPr>
        <p:txBody>
          <a:bodyPr/>
          <a:lstStyle>
            <a:lvl1pPr marL="188568" indent="-188568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68" indent="-188568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27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554087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91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5158" y="2158484"/>
            <a:ext cx="9365380" cy="290849"/>
          </a:xfrm>
          <a:ln>
            <a:noFill/>
          </a:ln>
        </p:spPr>
        <p:txBody>
          <a:bodyPr/>
          <a:lstStyle>
            <a:lvl1pPr marL="172427" indent="-172427">
              <a:buFont typeface="Arial" pitchFamily="34" charset="0"/>
              <a:buChar char="•"/>
              <a:defRPr sz="2100" baseline="0"/>
            </a:lvl1pPr>
            <a:lvl2pPr marL="364012" indent="-191585">
              <a:spcBef>
                <a:spcPts val="629"/>
              </a:spcBef>
              <a:buFont typeface="Arial" pitchFamily="34" charset="0"/>
              <a:buChar char="–"/>
              <a:defRPr sz="2100"/>
            </a:lvl2pPr>
            <a:lvl3pPr marL="507700" indent="-143689">
              <a:spcBef>
                <a:spcPts val="210"/>
              </a:spcBef>
              <a:buFont typeface="Arial" pitchFamily="34" charset="0"/>
              <a:buChar char="-"/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Divider subsections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5158" y="1628009"/>
            <a:ext cx="9365310" cy="338406"/>
          </a:xfrm>
          <a:prstGeom prst="rect">
            <a:avLst/>
          </a:prstGeom>
          <a:ln>
            <a:noFill/>
          </a:ln>
        </p:spPr>
        <p:txBody>
          <a:bodyPr lIns="95793" tIns="47896" rIns="95793" bIns="47896"/>
          <a:lstStyle>
            <a:lvl1pPr>
              <a:defRPr baseline="0"/>
            </a:lvl1pPr>
          </a:lstStyle>
          <a:p>
            <a:r>
              <a:rPr lang="en-US" dirty="0"/>
              <a:t>Divider text here</a:t>
            </a:r>
          </a:p>
        </p:txBody>
      </p:sp>
    </p:spTree>
    <p:extLst>
      <p:ext uri="{BB962C8B-B14F-4D97-AF65-F5344CB8AC3E}">
        <p14:creationId xmlns:p14="http://schemas.microsoft.com/office/powerpoint/2010/main" val="87722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714759154"/>
              </p:ext>
            </p:extLst>
          </p:nvPr>
        </p:nvGraphicFramePr>
        <p:xfrm>
          <a:off x="1721" y="1589"/>
          <a:ext cx="171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71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21" y="1589"/>
                        <a:ext cx="171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840" y="1376682"/>
            <a:ext cx="9367890" cy="1408078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Text on first level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60551" y="6596784"/>
            <a:ext cx="287228" cy="13853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900">
                <a:solidFill>
                  <a:srgbClr val="ADABA1"/>
                </a:solidFill>
              </a:rPr>
              <a:pPr algn="r"/>
              <a:t>‹#›</a:t>
            </a:fld>
            <a:endParaRPr lang="en-US" sz="900" dirty="0">
              <a:solidFill>
                <a:srgbClr val="ADABA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271464" y="917440"/>
            <a:ext cx="9125694" cy="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 rot="16200000">
            <a:off x="144381" y="827726"/>
            <a:ext cx="182604" cy="0"/>
          </a:xfrm>
          <a:prstGeom prst="line">
            <a:avLst/>
          </a:prstGeom>
          <a:noFill/>
          <a:ln w="76200">
            <a:solidFill>
              <a:srgbClr val="B42100"/>
            </a:solidFill>
            <a:round/>
            <a:headEnd/>
            <a:tailE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Line 11"/>
          <p:cNvSpPr>
            <a:spLocks noChangeShapeType="1"/>
          </p:cNvSpPr>
          <p:nvPr userDrawn="1"/>
        </p:nvSpPr>
        <p:spPr bwMode="auto">
          <a:xfrm rot="16200000">
            <a:off x="191478" y="852338"/>
            <a:ext cx="136557" cy="0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  <a:headEnd/>
            <a:tailE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12" name="Group 30"/>
          <p:cNvGrpSpPr>
            <a:grpSpLocks/>
          </p:cNvGrpSpPr>
          <p:nvPr userDrawn="1"/>
        </p:nvGrpSpPr>
        <p:grpSpPr bwMode="auto">
          <a:xfrm>
            <a:off x="8955240" y="911089"/>
            <a:ext cx="453952" cy="69866"/>
            <a:chOff x="5208" y="545"/>
            <a:chExt cx="264" cy="44"/>
          </a:xfrm>
        </p:grpSpPr>
        <p:sp>
          <p:nvSpPr>
            <p:cNvPr id="16" name="Rectangle 17"/>
            <p:cNvSpPr>
              <a:spLocks noChangeArrowheads="1"/>
            </p:cNvSpPr>
            <p:nvPr userDrawn="1"/>
          </p:nvSpPr>
          <p:spPr bwMode="auto">
            <a:xfrm rot="10800000" flipH="1" flipV="1">
              <a:off x="5208" y="545"/>
              <a:ext cx="264" cy="44"/>
            </a:xfrm>
            <a:prstGeom prst="rect">
              <a:avLst/>
            </a:prstGeom>
            <a:solidFill>
              <a:srgbClr val="B42100"/>
            </a:solidFill>
            <a:ln>
              <a:noFill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altLang="zh-CN" sz="1000" b="0">
                <a:solidFill>
                  <a:schemeClr val="bg1"/>
                </a:solidFill>
              </a:endParaRPr>
            </a:p>
          </p:txBody>
        </p:sp>
        <p:sp>
          <p:nvSpPr>
            <p:cNvPr id="17" name="Rectangle 22"/>
            <p:cNvSpPr>
              <a:spLocks noChangeArrowheads="1"/>
            </p:cNvSpPr>
            <p:nvPr userDrawn="1"/>
          </p:nvSpPr>
          <p:spPr bwMode="auto">
            <a:xfrm rot="10800000">
              <a:off x="5208" y="545"/>
              <a:ext cx="240" cy="27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ffectLst/>
          </p:spPr>
          <p:txBody>
            <a:bodyPr rot="10800000" anchor="ctr"/>
            <a:lstStyle/>
            <a:p>
              <a:pPr algn="r">
                <a:defRPr/>
              </a:pPr>
              <a:endParaRPr lang="en-US" altLang="zh-CN" sz="200" b="0">
                <a:solidFill>
                  <a:schemeClr val="bg1"/>
                </a:solidFill>
              </a:endParaRPr>
            </a:p>
          </p:txBody>
        </p:sp>
      </p:grpSp>
      <p:sp>
        <p:nvSpPr>
          <p:cNvPr id="19" name="Rectangle 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704596" y="6505766"/>
            <a:ext cx="495221" cy="1651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793" tIns="47896" rIns="95793" bIns="47896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20000"/>
              </a:spcBef>
              <a:buClr>
                <a:schemeClr val="accent1"/>
              </a:buClr>
              <a:buSzPct val="85000"/>
              <a:buFontTx/>
              <a:buChar char="-"/>
              <a:defRPr sz="800" b="0" smtClean="0">
                <a:solidFill>
                  <a:srgbClr val="937632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- </a:t>
            </a:r>
            <a:fld id="{D196C2D1-191C-4448-BECC-17644327C254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 -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1171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70" r:id="rId3"/>
    <p:sldLayoutId id="2147483662" r:id="rId4"/>
    <p:sldLayoutId id="2147483663" r:id="rId5"/>
  </p:sldLayoutIdLst>
  <p:hf sldNum="0" hdr="0" ftr="0" dt="0"/>
  <p:txStyles>
    <p:titleStyle>
      <a:lvl1pPr marL="0" indent="0" algn="l" defTabSz="957925" rtl="0" eaLnBrk="1" latinLnBrk="0" hangingPunct="1">
        <a:lnSpc>
          <a:spcPct val="90000"/>
        </a:lnSpc>
        <a:spcBef>
          <a:spcPct val="0"/>
        </a:spcBef>
        <a:buNone/>
        <a:defRPr sz="2500" b="0" kern="1200" baseline="0">
          <a:solidFill>
            <a:schemeClr val="tx1"/>
          </a:solidFill>
          <a:latin typeface="Palatino Linotype" panose="02040502050505030304" pitchFamily="18" charset="0"/>
          <a:ea typeface="+mj-ea"/>
          <a:cs typeface="Arial" pitchFamily="34" charset="0"/>
        </a:defRPr>
      </a:lvl1pPr>
    </p:titleStyle>
    <p:bodyStyle>
      <a:lvl1pPr marL="188568" indent="-188568" algn="l" defTabSz="957925" rtl="0" eaLnBrk="1" latinLnBrk="0" hangingPunct="1">
        <a:lnSpc>
          <a:spcPct val="90000"/>
        </a:lnSpc>
        <a:spcBef>
          <a:spcPts val="1467"/>
        </a:spcBef>
        <a:buClr>
          <a:schemeClr val="bg2"/>
        </a:buClr>
        <a:buSzPct val="100000"/>
        <a:buFont typeface="Arial" pitchFamily="34" charset="0"/>
        <a:buChar char="■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1pPr>
      <a:lvl2pPr marL="325695" indent="-134110" algn="l" defTabSz="957925" rtl="0" eaLnBrk="1" latinLnBrk="0" hangingPunct="1">
        <a:lnSpc>
          <a:spcPct val="90000"/>
        </a:lnSpc>
        <a:spcBef>
          <a:spcPts val="943"/>
        </a:spcBef>
        <a:buClr>
          <a:schemeClr val="bg2"/>
        </a:buClr>
        <a:buFont typeface="Arial" pitchFamily="34" charset="0"/>
        <a:buChar char="•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2pPr>
      <a:lvl3pPr marL="512905" indent="-188568" algn="l" defTabSz="957925" rtl="0" eaLnBrk="1" latinLnBrk="0" hangingPunct="1">
        <a:lnSpc>
          <a:spcPct val="90000"/>
        </a:lnSpc>
        <a:spcBef>
          <a:spcPts val="629"/>
        </a:spcBef>
        <a:buClr>
          <a:schemeClr val="bg2"/>
        </a:buClr>
        <a:buFont typeface="Arial" pitchFamily="34" charset="0"/>
        <a:buChar char="–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3pPr>
      <a:lvl4pPr marL="663759" indent="-143689" algn="l" defTabSz="957925" rtl="0" eaLnBrk="1" latinLnBrk="0" hangingPunct="1">
        <a:lnSpc>
          <a:spcPct val="90000"/>
        </a:lnSpc>
        <a:spcBef>
          <a:spcPts val="210"/>
        </a:spcBef>
        <a:buClr>
          <a:schemeClr val="bg2"/>
        </a:buClr>
        <a:buFont typeface="Arial" pitchFamily="34" charset="0"/>
        <a:buChar char="-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4pPr>
      <a:lvl5pPr marL="807071" indent="-143312" algn="l" defTabSz="957925" rtl="0" eaLnBrk="1" latinLnBrk="0" hangingPunct="1">
        <a:lnSpc>
          <a:spcPct val="90000"/>
        </a:lnSpc>
        <a:spcBef>
          <a:spcPts val="105"/>
        </a:spcBef>
        <a:buClr>
          <a:schemeClr val="bg2"/>
        </a:buClr>
        <a:buFont typeface="Arial" pitchFamily="34" charset="0"/>
        <a:buChar char="-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5pPr>
      <a:lvl6pPr marL="2634295" indent="-239481" algn="l" defTabSz="95792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3258" indent="-239481" algn="l" defTabSz="95792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92220" indent="-239481" algn="l" defTabSz="95792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71183" indent="-239481" algn="l" defTabSz="95792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63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925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888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851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814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776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739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702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7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78217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15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265158" y="6079950"/>
            <a:ext cx="6631264" cy="2308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Group Members: Kai Ren, </a:t>
            </a:r>
            <a:r>
              <a:rPr lang="en-US" dirty="0" err="1"/>
              <a:t>WeiJie</a:t>
            </a:r>
            <a:r>
              <a:rPr lang="en-US" dirty="0"/>
              <a:t> Zhang, Yang Lan, </a:t>
            </a:r>
            <a:r>
              <a:rPr lang="en-US" dirty="0" err="1"/>
              <a:t>YiMing</a:t>
            </a:r>
            <a:r>
              <a:rPr lang="en-US" dirty="0"/>
              <a:t> Jiang, Rui Hu </a:t>
            </a: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65157" y="3543149"/>
            <a:ext cx="9361046" cy="498713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Data Analysis Project 1.</a:t>
            </a:r>
            <a:endParaRPr lang="en-US" sz="4400" dirty="0">
              <a:latin typeface="Palatino Linotype" panose="02040502050505030304" pitchFamily="18" charset="0"/>
            </a:endParaRPr>
          </a:p>
        </p:txBody>
      </p:sp>
      <p:sp>
        <p:nvSpPr>
          <p:cNvPr id="10" name="标题 4">
            <a:extLst>
              <a:ext uri="{FF2B5EF4-FFF2-40B4-BE49-F238E27FC236}">
                <a16:creationId xmlns:a16="http://schemas.microsoft.com/office/drawing/2014/main" id="{4359DEE7-B8A1-E542-9DF8-D297C0303428}"/>
              </a:ext>
            </a:extLst>
          </p:cNvPr>
          <p:cNvSpPr txBox="1">
            <a:spLocks/>
          </p:cNvSpPr>
          <p:nvPr/>
        </p:nvSpPr>
        <p:spPr bwMode="auto">
          <a:xfrm>
            <a:off x="265157" y="2889734"/>
            <a:ext cx="9361046" cy="498713"/>
          </a:xfrm>
          <a:prstGeom prst="rect">
            <a:avLst/>
          </a:prstGeom>
          <a:noFill/>
          <a:ln w="6350" cap="flat">
            <a:noFill/>
            <a:miter lim="800000"/>
            <a:headEnd/>
            <a:tailEnd/>
          </a:ln>
        </p:spPr>
        <p:txBody>
          <a:bodyPr vert="horz" wrap="square" lIns="95793" tIns="47896" rIns="95793" bIns="47896" numCol="1" anchor="ctr" anchorCtr="0" compatLnSpc="1">
            <a:prstTxWarp prst="textNoShape">
              <a:avLst/>
            </a:prstTxWarp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Predicting Stock Returns Using Machine Learning</a:t>
            </a:r>
            <a:endParaRPr lang="en-CN" sz="1800" dirty="0">
              <a:effectLst/>
              <a:latin typeface="Palatino Linotype" panose="0204050205050503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06A902E9-7BB4-6A4F-A437-AC50CC36D2AE}"/>
              </a:ext>
            </a:extLst>
          </p:cNvPr>
          <p:cNvSpPr txBox="1">
            <a:spLocks/>
          </p:cNvSpPr>
          <p:nvPr/>
        </p:nvSpPr>
        <p:spPr>
          <a:xfrm>
            <a:off x="265157" y="5204850"/>
            <a:ext cx="6631264" cy="230832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 Oct 27, 2024</a:t>
            </a:r>
          </a:p>
        </p:txBody>
      </p:sp>
    </p:spTree>
    <p:extLst>
      <p:ext uri="{BB962C8B-B14F-4D97-AF65-F5344CB8AC3E}">
        <p14:creationId xmlns:p14="http://schemas.microsoft.com/office/powerpoint/2010/main" val="134124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3.2.1 In-Sample </a:t>
            </a:r>
            <a:r>
              <a:rPr lang="en-US" altLang="zh-CN" dirty="0"/>
              <a:t>”Perfect” </a:t>
            </a:r>
            <a:r>
              <a:rPr lang="en-US" dirty="0"/>
              <a:t>Modeling Result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B9E4F0-5A71-8542-84F7-3EFBB8B6A8EA}"/>
              </a:ext>
            </a:extLst>
          </p:cNvPr>
          <p:cNvGrpSpPr/>
          <p:nvPr/>
        </p:nvGrpSpPr>
        <p:grpSpPr>
          <a:xfrm>
            <a:off x="-1651" y="909514"/>
            <a:ext cx="9906064" cy="5848847"/>
            <a:chOff x="-1651" y="909514"/>
            <a:chExt cx="9906064" cy="584884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ACE30E-8EAC-AA42-9075-0D7ECE2EDDFB}"/>
                </a:ext>
              </a:extLst>
            </p:cNvPr>
            <p:cNvSpPr txBox="1"/>
            <p:nvPr/>
          </p:nvSpPr>
          <p:spPr>
            <a:xfrm>
              <a:off x="0" y="6389029"/>
              <a:ext cx="9904413" cy="369332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Why</a:t>
              </a:r>
              <a:r>
                <a:rPr lang="zh-CN" alt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there is no perfect ACC and F1 when use Regression Modeling ?</a:t>
              </a:r>
              <a:endParaRPr lang="en-CN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831854-E5B4-F941-929E-B56D6478AA23}"/>
                </a:ext>
              </a:extLst>
            </p:cNvPr>
            <p:cNvGrpSpPr/>
            <p:nvPr/>
          </p:nvGrpSpPr>
          <p:grpSpPr>
            <a:xfrm>
              <a:off x="-1651" y="909514"/>
              <a:ext cx="9906064" cy="5382447"/>
              <a:chOff x="-1651" y="909514"/>
              <a:chExt cx="9906064" cy="5382447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D7829A8-ED16-454A-9D79-DA8B1C19C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86" y="3634465"/>
                <a:ext cx="4783333" cy="1986670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4BDCBE-8365-484B-A2D2-14B2FBED471C}"/>
                  </a:ext>
                </a:extLst>
              </p:cNvPr>
              <p:cNvSpPr txBox="1"/>
              <p:nvPr/>
            </p:nvSpPr>
            <p:spPr>
              <a:xfrm>
                <a:off x="767676" y="3353041"/>
                <a:ext cx="3394840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Modeling: ACC = </a:t>
                </a:r>
                <a:r>
                  <a:rPr lang="en-CN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0.96, </a:t>
                </a:r>
                <a:r>
                  <a:rPr lang="en-US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0.65</a:t>
                </a:r>
                <a:endParaRPr lang="en-CN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182AEFA-567A-BC42-822A-22D1B79B6E0A}"/>
                  </a:ext>
                </a:extLst>
              </p:cNvPr>
              <p:cNvSpPr txBox="1"/>
              <p:nvPr/>
            </p:nvSpPr>
            <p:spPr>
              <a:xfrm>
                <a:off x="-1650" y="909514"/>
                <a:ext cx="4948704" cy="369332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000009.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CN" sz="1800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230DDCA-07FD-B040-AD68-A3401B2D8626}"/>
                  </a:ext>
                </a:extLst>
              </p:cNvPr>
              <p:cNvSpPr txBox="1"/>
              <p:nvPr/>
            </p:nvSpPr>
            <p:spPr>
              <a:xfrm>
                <a:off x="676489" y="5708660"/>
                <a:ext cx="3595280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Modeling: ACC = 1.00</a:t>
                </a:r>
                <a:r>
                  <a:rPr lang="en-CN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1.00</a:t>
                </a:r>
                <a:endPara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9B64E2-2D2E-2240-98C6-364CAAB7DED9}"/>
                  </a:ext>
                </a:extLst>
              </p:cNvPr>
              <p:cNvSpPr txBox="1"/>
              <p:nvPr/>
            </p:nvSpPr>
            <p:spPr>
              <a:xfrm>
                <a:off x="4955709" y="909514"/>
                <a:ext cx="4948704" cy="369332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000021.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CN" sz="1800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24CCAC0-1DA9-384C-93CC-56CB56B2F855}"/>
                  </a:ext>
                </a:extLst>
              </p:cNvPr>
              <p:cNvSpPr txBox="1"/>
              <p:nvPr/>
            </p:nvSpPr>
            <p:spPr>
              <a:xfrm>
                <a:off x="5687757" y="3353041"/>
                <a:ext cx="3484608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Modeling: ACC = </a:t>
                </a:r>
                <a:r>
                  <a:rPr lang="en-CN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0.99, </a:t>
                </a:r>
                <a:r>
                  <a:rPr lang="en-US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0.66</a:t>
                </a:r>
                <a:endParaRPr lang="en-CN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8E197BD-FE8A-CC45-8C8C-0CB7F57AF389}"/>
                  </a:ext>
                </a:extLst>
              </p:cNvPr>
              <p:cNvSpPr txBox="1"/>
              <p:nvPr/>
            </p:nvSpPr>
            <p:spPr>
              <a:xfrm>
                <a:off x="5631035" y="5708659"/>
                <a:ext cx="3595280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Modeling: ACC = 1.00</a:t>
                </a:r>
                <a:r>
                  <a:rPr lang="en-CN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1.00</a:t>
                </a:r>
                <a:endPara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文本占位符 8">
                <a:extLst>
                  <a:ext uri="{FF2B5EF4-FFF2-40B4-BE49-F238E27FC236}">
                    <a16:creationId xmlns:a16="http://schemas.microsoft.com/office/drawing/2014/main" id="{3667F39F-238B-6D4C-858A-0076F4B30B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651" y="6076517"/>
                <a:ext cx="9906063" cy="215444"/>
              </a:xfrm>
              <a:prstGeom prst="rect">
                <a:avLst/>
              </a:prstGeom>
              <a:noFill/>
              <a:ln w="6350">
                <a:noFill/>
                <a:miter lim="800000"/>
              </a:ln>
            </p:spPr>
            <p:txBody>
              <a:bodyPr vert="horz" wrap="square" lIns="0" tIns="0" rIns="0" bIns="0" rtlCol="0" anchor="b" anchorCtr="0">
                <a:spAutoFit/>
              </a:bodyPr>
              <a:lstStyle>
                <a:lvl1pPr marL="0" indent="0" algn="l" defTabSz="957925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chemeClr val="bg2"/>
                  </a:buClr>
                  <a:buSzPct val="100000"/>
                  <a:buFont typeface="Arial" pitchFamily="34" charset="0"/>
                  <a:buNone/>
                  <a:defRPr sz="15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1pPr>
                <a:lvl2pPr marL="191585" indent="0" algn="l" defTabSz="957925" rtl="0" eaLnBrk="1" latinLnBrk="0" hangingPunct="1">
                  <a:lnSpc>
                    <a:spcPct val="90000"/>
                  </a:lnSpc>
                  <a:spcBef>
                    <a:spcPts val="943"/>
                  </a:spcBef>
                  <a:buClr>
                    <a:schemeClr val="bg2"/>
                  </a:buClr>
                  <a:buFont typeface="Arial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2pPr>
                <a:lvl3pPr marL="338624" indent="0" algn="l" defTabSz="957925" rtl="0" eaLnBrk="1" latinLnBrk="0" hangingPunct="1">
                  <a:lnSpc>
                    <a:spcPct val="90000"/>
                  </a:lnSpc>
                  <a:spcBef>
                    <a:spcPts val="629"/>
                  </a:spcBef>
                  <a:buClr>
                    <a:schemeClr val="bg2"/>
                  </a:buClr>
                  <a:buFont typeface="Arial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3pPr>
                <a:lvl4pPr marL="535156" indent="0" algn="l" defTabSz="957925" rtl="0" eaLnBrk="1" latinLnBrk="0" hangingPunct="1">
                  <a:lnSpc>
                    <a:spcPct val="90000"/>
                  </a:lnSpc>
                  <a:spcBef>
                    <a:spcPts val="210"/>
                  </a:spcBef>
                  <a:buClr>
                    <a:schemeClr val="bg2"/>
                  </a:buClr>
                  <a:buFont typeface="Arial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4pPr>
                <a:lvl5pPr marL="686388" indent="0" algn="l" defTabSz="957925" rtl="0" eaLnBrk="1" latinLnBrk="0" hangingPunct="1">
                  <a:lnSpc>
                    <a:spcPct val="90000"/>
                  </a:lnSpc>
                  <a:spcBef>
                    <a:spcPts val="105"/>
                  </a:spcBef>
                  <a:buClr>
                    <a:schemeClr val="bg2"/>
                  </a:buClr>
                  <a:buFont typeface="Arial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5pPr>
                <a:lvl6pPr marL="2634295" indent="-239481" algn="l" defTabSz="95792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13258" indent="-239481" algn="l" defTabSz="95792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592220" indent="-239481" algn="l" defTabSz="95792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071183" indent="-239481" algn="l" defTabSz="95792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00000"/>
                  </a:lnSpc>
                </a:pPr>
                <a:r>
                  <a:rPr lang="en-US" sz="1400" b="1" dirty="0"/>
                  <a:t>Fig </a:t>
                </a:r>
                <a:r>
                  <a:rPr lang="en-US" altLang="zh-CN" sz="1400" b="1" dirty="0"/>
                  <a:t>6</a:t>
                </a:r>
                <a:r>
                  <a:rPr lang="en-US" sz="1400" b="1" dirty="0"/>
                  <a:t>. </a:t>
                </a:r>
                <a:r>
                  <a:rPr lang="en-US" sz="1400" dirty="0"/>
                  <a:t>In</a:t>
                </a:r>
                <a:r>
                  <a:rPr lang="en-US" altLang="zh-CN" sz="1400" dirty="0"/>
                  <a:t>-Sample Single Stock Modeling Result. We got the theoretically “perfect” result.</a:t>
                </a:r>
                <a:endParaRPr lang="en-US" sz="1400" dirty="0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673EB5A-32F4-D94E-80DA-143C2C4DA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39209" y="3631364"/>
                <a:ext cx="4783331" cy="1989771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A68C525B-A1C7-B848-A56D-4369D0F77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29" y="1278751"/>
                <a:ext cx="4783333" cy="1986671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42385F2A-1C24-6048-ADF8-C1BFA88E0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9209" y="1277190"/>
                <a:ext cx="4778932" cy="1984842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435748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</a:t>
            </a:r>
            <a:r>
              <a:rPr lang="en-US" altLang="zh-CN" dirty="0"/>
              <a:t>1</a:t>
            </a:r>
            <a:r>
              <a:rPr lang="en-US" dirty="0"/>
              <a:t> In-Sample Overall Stocks</a:t>
            </a:r>
            <a:r>
              <a:rPr lang="en-US" altLang="zh-CN" dirty="0"/>
              <a:t> </a:t>
            </a:r>
            <a:r>
              <a:rPr lang="en-US" dirty="0"/>
              <a:t>Modeling Result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86546D-C363-1F4F-9AA5-C02F98C0E838}"/>
              </a:ext>
            </a:extLst>
          </p:cNvPr>
          <p:cNvGrpSpPr/>
          <p:nvPr/>
        </p:nvGrpSpPr>
        <p:grpSpPr>
          <a:xfrm>
            <a:off x="-1650" y="1197546"/>
            <a:ext cx="9906063" cy="5483368"/>
            <a:chOff x="-1650" y="909514"/>
            <a:chExt cx="9906063" cy="548336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50DCDD1-5AF5-B242-BF33-7DE9A1389848}"/>
                </a:ext>
              </a:extLst>
            </p:cNvPr>
            <p:cNvSpPr txBox="1"/>
            <p:nvPr/>
          </p:nvSpPr>
          <p:spPr>
            <a:xfrm>
              <a:off x="-1650" y="909514"/>
              <a:ext cx="4948704" cy="369332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MLP</a:t>
              </a:r>
              <a:endParaRPr lang="en-CN" sz="18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8E25B6E-8F38-0042-93AD-09EBDE602206}"/>
                </a:ext>
              </a:extLst>
            </p:cNvPr>
            <p:cNvSpPr txBox="1"/>
            <p:nvPr/>
          </p:nvSpPr>
          <p:spPr>
            <a:xfrm>
              <a:off x="4955709" y="909514"/>
              <a:ext cx="4948704" cy="369332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Big_MLP</a:t>
              </a:r>
              <a:endParaRPr lang="en-CN" sz="1800" dirty="0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4BF0EE0-34F4-A049-B21F-5C0CFE484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6" y="3753830"/>
              <a:ext cx="4778932" cy="1993032"/>
            </a:xfrm>
            <a:prstGeom prst="rect">
              <a:avLst/>
            </a:prstGeom>
            <a:ln w="19050">
              <a:solidFill>
                <a:srgbClr val="002060"/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AC84745-4FF8-804E-92BC-C3B936326106}"/>
                </a:ext>
              </a:extLst>
            </p:cNvPr>
            <p:cNvSpPr txBox="1"/>
            <p:nvPr/>
          </p:nvSpPr>
          <p:spPr>
            <a:xfrm>
              <a:off x="676489" y="5831126"/>
              <a:ext cx="3595280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 Modeling: ACC =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0.60</a:t>
              </a:r>
              <a:r>
                <a:rPr lang="en-CN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F1 = </a:t>
              </a:r>
              <a:r>
                <a:rPr lang="en-US" altLang="zh-CN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0.46</a:t>
              </a:r>
              <a:endParaRPr lang="en-CN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文本占位符 8">
              <a:extLst>
                <a:ext uri="{FF2B5EF4-FFF2-40B4-BE49-F238E27FC236}">
                  <a16:creationId xmlns:a16="http://schemas.microsoft.com/office/drawing/2014/main" id="{C2A871CC-2A88-5147-A60E-9F76B37CC7E5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6177438"/>
              <a:ext cx="9904413" cy="215444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792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191585" indent="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338624" indent="0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535156" indent="0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686388" indent="0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1400" b="1" dirty="0"/>
                <a:t>Fig </a:t>
              </a:r>
              <a:r>
                <a:rPr lang="en-US" altLang="zh-CN" sz="1400" b="1" dirty="0"/>
                <a:t>7 (a)</a:t>
              </a:r>
              <a:r>
                <a:rPr lang="en-US" sz="1400" b="1" dirty="0"/>
                <a:t>. </a:t>
              </a:r>
              <a:r>
                <a:rPr lang="en-US" sz="1400" dirty="0"/>
                <a:t>In</a:t>
              </a:r>
              <a:r>
                <a:rPr lang="en-US" altLang="zh-CN" sz="1400" dirty="0"/>
                <a:t>-Sample Overall Stocks Modeling Result (MLP and </a:t>
              </a:r>
              <a:r>
                <a:rPr lang="en-US" altLang="zh-CN" sz="1400" dirty="0" err="1"/>
                <a:t>Big_MLP</a:t>
              </a:r>
              <a:r>
                <a:rPr lang="en-US" altLang="zh-CN" sz="1400" dirty="0"/>
                <a:t>).</a:t>
              </a:r>
              <a:endParaRPr lang="en-US" sz="14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86799C-14A6-FA4B-9142-24573EC0E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6" y="1278846"/>
              <a:ext cx="4831594" cy="1993032"/>
            </a:xfrm>
            <a:prstGeom prst="rect">
              <a:avLst/>
            </a:prstGeom>
            <a:ln w="19050">
              <a:solidFill>
                <a:schemeClr val="tx2"/>
              </a:solidFill>
            </a:ln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A679689-6055-3F4D-9A85-EEB1482CEB64}"/>
                </a:ext>
              </a:extLst>
            </p:cNvPr>
            <p:cNvSpPr txBox="1"/>
            <p:nvPr/>
          </p:nvSpPr>
          <p:spPr>
            <a:xfrm>
              <a:off x="767676" y="3353041"/>
              <a:ext cx="3394840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CN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 Modeling: ACC = </a:t>
              </a:r>
              <a:r>
                <a:rPr lang="en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0.</a:t>
              </a:r>
              <a:r>
                <a:rPr lang="en-US" altLang="zh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55</a:t>
              </a:r>
              <a:r>
                <a:rPr lang="en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F1 = 0.</a:t>
              </a:r>
              <a:r>
                <a:rPr lang="en-US" altLang="zh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37</a:t>
              </a:r>
              <a:endParaRPr lang="en-CN" sz="1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85B87A-AB8D-C64F-9848-0B754C1F3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5047" y="3753830"/>
              <a:ext cx="4870027" cy="1993032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5424B9-34F6-3E4A-B1B0-F5C4CD817694}"/>
                </a:ext>
              </a:extLst>
            </p:cNvPr>
            <p:cNvSpPr txBox="1"/>
            <p:nvPr/>
          </p:nvSpPr>
          <p:spPr>
            <a:xfrm>
              <a:off x="5655087" y="5831713"/>
              <a:ext cx="3550396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 Modeling: ACC =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0.64</a:t>
              </a:r>
              <a:r>
                <a:rPr lang="en-CN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F1 =</a:t>
              </a:r>
              <a:r>
                <a:rPr lang="en-US" altLang="zh-CN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0.56</a:t>
              </a:r>
              <a:endParaRPr lang="en-CN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7CB883-20BB-3443-A2FB-ADB1E856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5046" y="1278845"/>
              <a:ext cx="4870028" cy="1993033"/>
            </a:xfrm>
            <a:prstGeom prst="rect">
              <a:avLst/>
            </a:prstGeom>
            <a:ln w="19050"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529696-E2B3-1A4C-AD30-163F6BB04ED0}"/>
                </a:ext>
              </a:extLst>
            </p:cNvPr>
            <p:cNvSpPr txBox="1"/>
            <p:nvPr/>
          </p:nvSpPr>
          <p:spPr>
            <a:xfrm>
              <a:off x="5732640" y="3352614"/>
              <a:ext cx="3394840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CN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 Modeling: ACC = </a:t>
              </a:r>
              <a:r>
                <a:rPr lang="en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0.</a:t>
              </a:r>
              <a:r>
                <a:rPr lang="en-US" altLang="zh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57</a:t>
              </a:r>
              <a:r>
                <a:rPr lang="en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F1 = 0.</a:t>
              </a:r>
              <a:r>
                <a:rPr lang="en-US" altLang="zh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38</a:t>
              </a:r>
              <a:endParaRPr lang="en-CN" sz="1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7999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3.2.1 In-Sample Overall Stocks</a:t>
            </a:r>
            <a:r>
              <a:rPr lang="en-US" altLang="zh-CN" dirty="0"/>
              <a:t> </a:t>
            </a:r>
            <a:r>
              <a:rPr lang="en-US" dirty="0"/>
              <a:t>Modeling Result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145262-77AD-0148-821C-9BEE13474F17}"/>
              </a:ext>
            </a:extLst>
          </p:cNvPr>
          <p:cNvGrpSpPr/>
          <p:nvPr/>
        </p:nvGrpSpPr>
        <p:grpSpPr>
          <a:xfrm>
            <a:off x="1742590" y="1084437"/>
            <a:ext cx="6419232" cy="5405697"/>
            <a:chOff x="1462793" y="1120258"/>
            <a:chExt cx="6419232" cy="54056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9DFBF3-5BA8-ED4D-95E8-735FFE484A41}"/>
                </a:ext>
              </a:extLst>
            </p:cNvPr>
            <p:cNvSpPr txBox="1"/>
            <p:nvPr/>
          </p:nvSpPr>
          <p:spPr>
            <a:xfrm>
              <a:off x="1462793" y="2562966"/>
              <a:ext cx="553998" cy="2398026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vert="vert270"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</a:t>
              </a:r>
              <a:endParaRPr lang="en-CN" sz="2400" b="1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9C94CB5-27B8-2D4D-9344-7C441026DBEB}"/>
                </a:ext>
              </a:extLst>
            </p:cNvPr>
            <p:cNvGrpSpPr/>
            <p:nvPr/>
          </p:nvGrpSpPr>
          <p:grpSpPr>
            <a:xfrm>
              <a:off x="2022386" y="1120258"/>
              <a:ext cx="5859639" cy="5405697"/>
              <a:chOff x="2022385" y="1278336"/>
              <a:chExt cx="5859639" cy="540569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D2B981D-CE78-2346-8672-F3BFB07EE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2385" y="4045184"/>
                <a:ext cx="5859639" cy="2398026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B1D1C4-71E6-8A48-9D2B-79AB22EB2229}"/>
                  </a:ext>
                </a:extLst>
              </p:cNvPr>
              <p:cNvSpPr txBox="1"/>
              <p:nvPr/>
            </p:nvSpPr>
            <p:spPr>
              <a:xfrm>
                <a:off x="3177006" y="6490134"/>
                <a:ext cx="3550396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Modeling: ACC = </a:t>
                </a:r>
                <a:r>
                  <a:rPr lang="en-US" altLang="zh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0.64</a:t>
                </a:r>
                <a:r>
                  <a:rPr lang="en-CN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</a:t>
                </a:r>
                <a:r>
                  <a:rPr lang="en-US" altLang="zh-CN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0.58</a:t>
                </a:r>
                <a:endPara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6BCFBCF-23CF-DE4C-8E8D-EE26A46BC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2385" y="1278336"/>
                <a:ext cx="5859639" cy="2398026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759048-D48C-5748-8777-A05A596956DA}"/>
                  </a:ext>
                </a:extLst>
              </p:cNvPr>
              <p:cNvSpPr txBox="1"/>
              <p:nvPr/>
            </p:nvSpPr>
            <p:spPr>
              <a:xfrm>
                <a:off x="3254784" y="3726158"/>
                <a:ext cx="3394840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Modeling: ACC = </a:t>
                </a:r>
                <a:r>
                  <a:rPr lang="en-CN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</a:t>
                </a:r>
                <a:r>
                  <a:rPr lang="en-US" altLang="zh-CN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57</a:t>
                </a:r>
                <a:r>
                  <a:rPr lang="en-CN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0.</a:t>
                </a:r>
                <a:r>
                  <a:rPr lang="en-US" altLang="zh-CN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37</a:t>
                </a:r>
                <a:endParaRPr lang="en-CN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2" name="文本占位符 8">
            <a:extLst>
              <a:ext uri="{FF2B5EF4-FFF2-40B4-BE49-F238E27FC236}">
                <a16:creationId xmlns:a16="http://schemas.microsoft.com/office/drawing/2014/main" id="{434D1CA7-ED8B-8E49-925D-62C32FDE39C5}"/>
              </a:ext>
            </a:extLst>
          </p:cNvPr>
          <p:cNvSpPr txBox="1">
            <a:spLocks/>
          </p:cNvSpPr>
          <p:nvPr/>
        </p:nvSpPr>
        <p:spPr>
          <a:xfrm>
            <a:off x="-3161" y="6537058"/>
            <a:ext cx="9904413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/>
              <a:t>Fig </a:t>
            </a:r>
            <a:r>
              <a:rPr lang="en-US" altLang="zh-CN" sz="1400" b="1" dirty="0"/>
              <a:t>7 (b)</a:t>
            </a:r>
            <a:r>
              <a:rPr lang="en-US" sz="1400" b="1" dirty="0"/>
              <a:t>. </a:t>
            </a:r>
            <a:r>
              <a:rPr lang="en-US" sz="1400" dirty="0"/>
              <a:t>In</a:t>
            </a:r>
            <a:r>
              <a:rPr lang="en-US" altLang="zh-CN" sz="1400" dirty="0"/>
              <a:t>-Sample Overall Stocks Modeling Result (Conv).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33250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</a:t>
            </a:r>
            <a:r>
              <a:rPr lang="en-US" altLang="zh-CN" dirty="0"/>
              <a:t>2</a:t>
            </a:r>
            <a:r>
              <a:rPr lang="en-US" dirty="0"/>
              <a:t> Out-Sample </a:t>
            </a:r>
            <a:r>
              <a:rPr lang="en-US" altLang="zh-CN" dirty="0"/>
              <a:t>”Perfect” </a:t>
            </a:r>
            <a:r>
              <a:rPr lang="en-US" dirty="0"/>
              <a:t>Modeling Method ?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A202544-A910-7047-81C2-6921058A8C51}"/>
              </a:ext>
            </a:extLst>
          </p:cNvPr>
          <p:cNvGrpSpPr/>
          <p:nvPr/>
        </p:nvGrpSpPr>
        <p:grpSpPr>
          <a:xfrm>
            <a:off x="567324" y="1989634"/>
            <a:ext cx="8766976" cy="4211595"/>
            <a:chOff x="466919" y="1917626"/>
            <a:chExt cx="8766976" cy="4211595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6A619FD8-6DD6-FA4C-9898-8C74CA927E83}"/>
                </a:ext>
              </a:extLst>
            </p:cNvPr>
            <p:cNvSpPr/>
            <p:nvPr/>
          </p:nvSpPr>
          <p:spPr>
            <a:xfrm>
              <a:off x="6216507" y="2257531"/>
              <a:ext cx="3017388" cy="880775"/>
            </a:xfrm>
            <a:prstGeom prst="roundRect">
              <a:avLst>
                <a:gd name="adj" fmla="val 10252"/>
              </a:avLst>
            </a:prstGeom>
            <a:solidFill>
              <a:schemeClr val="bg2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100% </a:t>
              </a:r>
              <a:r>
                <a:rPr lang="en-CN" sz="1400" b="1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F1  &amp; ACC </a:t>
              </a:r>
              <a:r>
                <a:rPr lang="en-CN" sz="14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</p:txBody>
        </p:sp>
        <p:sp>
          <p:nvSpPr>
            <p:cNvPr id="5" name="文本占位符 8">
              <a:extLst>
                <a:ext uri="{FF2B5EF4-FFF2-40B4-BE49-F238E27FC236}">
                  <a16:creationId xmlns:a16="http://schemas.microsoft.com/office/drawing/2014/main" id="{FA455CF6-B958-1449-A18A-604C34D11931}"/>
                </a:ext>
              </a:extLst>
            </p:cNvPr>
            <p:cNvSpPr txBox="1">
              <a:spLocks/>
            </p:cNvSpPr>
            <p:nvPr/>
          </p:nvSpPr>
          <p:spPr>
            <a:xfrm>
              <a:off x="1536169" y="5913777"/>
              <a:ext cx="6631264" cy="215444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792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191585" indent="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338624" indent="0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535156" indent="0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686388" indent="0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1400" b="1" dirty="0"/>
                <a:t>Fig 8. </a:t>
              </a:r>
              <a:r>
                <a:rPr lang="en-US" sz="1400" dirty="0"/>
                <a:t>Single Stock Out-Sample Modeling.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EC5B857-0D5C-A64D-811B-56AB0E3FE4E4}"/>
                </a:ext>
              </a:extLst>
            </p:cNvPr>
            <p:cNvGrpSpPr/>
            <p:nvPr/>
          </p:nvGrpSpPr>
          <p:grpSpPr>
            <a:xfrm>
              <a:off x="466919" y="1917626"/>
              <a:ext cx="5324371" cy="3600400"/>
              <a:chOff x="466919" y="1917626"/>
              <a:chExt cx="5324371" cy="3600400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6073BA2-4F1B-1E45-9AF6-B1479CF9C135}"/>
                  </a:ext>
                </a:extLst>
              </p:cNvPr>
              <p:cNvSpPr/>
              <p:nvPr/>
            </p:nvSpPr>
            <p:spPr>
              <a:xfrm>
                <a:off x="3350026" y="1917626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D352C2E2-534C-394B-8051-7951E5CC0859}"/>
                  </a:ext>
                </a:extLst>
              </p:cNvPr>
              <p:cNvSpPr/>
              <p:nvPr/>
            </p:nvSpPr>
            <p:spPr>
              <a:xfrm>
                <a:off x="3350027" y="2313670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1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477B6F22-FF82-024D-B432-B57DA81C6198}"/>
                  </a:ext>
                </a:extLst>
              </p:cNvPr>
              <p:cNvSpPr/>
              <p:nvPr/>
            </p:nvSpPr>
            <p:spPr>
              <a:xfrm>
                <a:off x="3350026" y="3007537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5DB01783-9685-D948-8E44-A94209A51544}"/>
                  </a:ext>
                </a:extLst>
              </p:cNvPr>
              <p:cNvSpPr/>
              <p:nvPr/>
            </p:nvSpPr>
            <p:spPr>
              <a:xfrm>
                <a:off x="3350027" y="3403581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2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EAD80D4-CF46-4C4E-9C60-B367F947DB07}"/>
                  </a:ext>
                </a:extLst>
              </p:cNvPr>
              <p:cNvSpPr/>
              <p:nvPr/>
            </p:nvSpPr>
            <p:spPr>
              <a:xfrm>
                <a:off x="3350026" y="4833950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360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ECB233AD-F020-B64A-AEE9-F2F95D9CF6A6}"/>
                  </a:ext>
                </a:extLst>
              </p:cNvPr>
              <p:cNvSpPr/>
              <p:nvPr/>
            </p:nvSpPr>
            <p:spPr>
              <a:xfrm>
                <a:off x="3350027" y="5229994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3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360</a:t>
                </a:r>
                <a:endParaRPr lang="en-CN" sz="13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406FA638-E6B4-1649-A1F8-7CC065E37FEF}"/>
                  </a:ext>
                </a:extLst>
              </p:cNvPr>
              <p:cNvSpPr/>
              <p:nvPr/>
            </p:nvSpPr>
            <p:spPr>
              <a:xfrm>
                <a:off x="469707" y="3906764"/>
                <a:ext cx="4868459" cy="684076"/>
              </a:xfrm>
              <a:prstGeom prst="roundRect">
                <a:avLst/>
              </a:prstGeom>
              <a:noFill/>
              <a:ln w="1905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··</a:t>
                </a:r>
                <a:endParaRPr lang="en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Chevron 22">
                <a:extLst>
                  <a:ext uri="{FF2B5EF4-FFF2-40B4-BE49-F238E27FC236}">
                    <a16:creationId xmlns:a16="http://schemas.microsoft.com/office/drawing/2014/main" id="{38BD5451-0CDF-C24A-806C-D26DA14CC4AB}"/>
                  </a:ext>
                </a:extLst>
              </p:cNvPr>
              <p:cNvSpPr/>
              <p:nvPr/>
            </p:nvSpPr>
            <p:spPr>
              <a:xfrm>
                <a:off x="5445317" y="2061642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CN" sz="1400" dirty="0" err="1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Chevron 23">
                <a:extLst>
                  <a:ext uri="{FF2B5EF4-FFF2-40B4-BE49-F238E27FC236}">
                    <a16:creationId xmlns:a16="http://schemas.microsoft.com/office/drawing/2014/main" id="{F725B19F-FF40-1B4D-980F-FB22A9EA8F18}"/>
                  </a:ext>
                </a:extLst>
              </p:cNvPr>
              <p:cNvSpPr/>
              <p:nvPr/>
            </p:nvSpPr>
            <p:spPr>
              <a:xfrm>
                <a:off x="5445317" y="3151553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CN" sz="1400" dirty="0" err="1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Chevron 24">
                <a:extLst>
                  <a:ext uri="{FF2B5EF4-FFF2-40B4-BE49-F238E27FC236}">
                    <a16:creationId xmlns:a16="http://schemas.microsoft.com/office/drawing/2014/main" id="{65BCB6B7-3F19-5E40-9D44-7E52F46CDB7C}"/>
                  </a:ext>
                </a:extLst>
              </p:cNvPr>
              <p:cNvSpPr/>
              <p:nvPr/>
            </p:nvSpPr>
            <p:spPr>
              <a:xfrm>
                <a:off x="5445317" y="4977966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CN" sz="1400" dirty="0" err="1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BB2FC8B-7409-A546-92F6-C218E69A993C}"/>
                  </a:ext>
                </a:extLst>
              </p:cNvPr>
              <p:cNvGrpSpPr/>
              <p:nvPr/>
            </p:nvGrpSpPr>
            <p:grpSpPr>
              <a:xfrm>
                <a:off x="469708" y="1917626"/>
                <a:ext cx="2073154" cy="684076"/>
                <a:chOff x="469708" y="1917626"/>
                <a:chExt cx="2073154" cy="684076"/>
              </a:xfrm>
            </p:grpSpPr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4B281844-37D5-2F47-9554-7C801571D5B3}"/>
                    </a:ext>
                  </a:extLst>
                </p:cNvPr>
                <p:cNvSpPr/>
                <p:nvPr/>
              </p:nvSpPr>
              <p:spPr>
                <a:xfrm>
                  <a:off x="469708" y="1917626"/>
                  <a:ext cx="2073154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9E207718-AFE2-F54E-867B-D455256656F7}"/>
                    </a:ext>
                  </a:extLst>
                </p:cNvPr>
                <p:cNvSpPr/>
                <p:nvPr/>
              </p:nvSpPr>
              <p:spPr>
                <a:xfrm>
                  <a:off x="514798" y="2092142"/>
                  <a:ext cx="619615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Train</a:t>
                  </a:r>
                </a:p>
              </p:txBody>
            </p:sp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7A748527-5B06-C04C-80A9-EEB38C956000}"/>
                    </a:ext>
                  </a:extLst>
                </p:cNvPr>
                <p:cNvSpPr/>
                <p:nvPr/>
              </p:nvSpPr>
              <p:spPr>
                <a:xfrm>
                  <a:off x="1191003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Valid</a:t>
                  </a:r>
                </a:p>
              </p:txBody>
            </p:sp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3E9CE636-AED5-8940-B52F-D5FA7D67FEDD}"/>
                    </a:ext>
                  </a:extLst>
                </p:cNvPr>
                <p:cNvSpPr/>
                <p:nvPr/>
              </p:nvSpPr>
              <p:spPr>
                <a:xfrm>
                  <a:off x="1872580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Test</a:t>
                  </a:r>
                </a:p>
              </p:txBody>
            </p:sp>
          </p:grp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505688CD-9E76-0744-B214-CF4F61C2B240}"/>
                  </a:ext>
                </a:extLst>
              </p:cNvPr>
              <p:cNvCxnSpPr>
                <a:cxnSpLocks/>
                <a:stCxn id="28" idx="0"/>
                <a:endCxn id="7" idx="0"/>
              </p:cNvCxnSpPr>
              <p:nvPr/>
            </p:nvCxnSpPr>
            <p:spPr>
              <a:xfrm rot="5400000" flipH="1" flipV="1">
                <a:off x="2497093" y="245139"/>
                <a:ext cx="174516" cy="3519491"/>
              </a:xfrm>
              <a:prstGeom prst="bentConnector3">
                <a:avLst>
                  <a:gd name="adj1" fmla="val 200168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A44B6F10-F291-4B49-B263-4B8E46788C87}"/>
                  </a:ext>
                </a:extLst>
              </p:cNvPr>
              <p:cNvCxnSpPr>
                <a:cxnSpLocks/>
                <a:stCxn id="30" idx="2"/>
                <a:endCxn id="23" idx="2"/>
              </p:cNvCxnSpPr>
              <p:nvPr/>
            </p:nvCxnSpPr>
            <p:spPr>
              <a:xfrm rot="16200000" flipH="1">
                <a:off x="3843192" y="769067"/>
                <a:ext cx="30501" cy="3346736"/>
              </a:xfrm>
              <a:prstGeom prst="bentConnector3">
                <a:avLst>
                  <a:gd name="adj1" fmla="val 920022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62D1B029-8418-B74A-9030-448E8B504519}"/>
                  </a:ext>
                </a:extLst>
              </p:cNvPr>
              <p:cNvGrpSpPr/>
              <p:nvPr/>
            </p:nvGrpSpPr>
            <p:grpSpPr>
              <a:xfrm>
                <a:off x="466919" y="3004431"/>
                <a:ext cx="2073154" cy="684076"/>
                <a:chOff x="469708" y="1917626"/>
                <a:chExt cx="2073154" cy="684076"/>
              </a:xfrm>
            </p:grpSpPr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619F83C7-A76E-E645-BBA3-957CE3F1D483}"/>
                    </a:ext>
                  </a:extLst>
                </p:cNvPr>
                <p:cNvSpPr/>
                <p:nvPr/>
              </p:nvSpPr>
              <p:spPr>
                <a:xfrm>
                  <a:off x="469708" y="1917626"/>
                  <a:ext cx="2073154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17CA104-933A-854B-B51D-95553C9123AE}"/>
                    </a:ext>
                  </a:extLst>
                </p:cNvPr>
                <p:cNvSpPr/>
                <p:nvPr/>
              </p:nvSpPr>
              <p:spPr>
                <a:xfrm>
                  <a:off x="514798" y="2092142"/>
                  <a:ext cx="619615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Train</a:t>
                  </a:r>
                </a:p>
              </p:txBody>
            </p:sp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E751B46B-D995-4847-8E6B-46364B2953C2}"/>
                    </a:ext>
                  </a:extLst>
                </p:cNvPr>
                <p:cNvSpPr/>
                <p:nvPr/>
              </p:nvSpPr>
              <p:spPr>
                <a:xfrm>
                  <a:off x="1191003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Valid</a:t>
                  </a:r>
                </a:p>
              </p:txBody>
            </p:sp>
            <p:sp>
              <p:nvSpPr>
                <p:cNvPr id="63" name="Rounded Rectangle 62">
                  <a:extLst>
                    <a:ext uri="{FF2B5EF4-FFF2-40B4-BE49-F238E27FC236}">
                      <a16:creationId xmlns:a16="http://schemas.microsoft.com/office/drawing/2014/main" id="{3B0632A3-9776-F544-AA03-7FD5FCC65020}"/>
                    </a:ext>
                  </a:extLst>
                </p:cNvPr>
                <p:cNvSpPr/>
                <p:nvPr/>
              </p:nvSpPr>
              <p:spPr>
                <a:xfrm>
                  <a:off x="1872580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Test</a:t>
                  </a:r>
                </a:p>
              </p:txBody>
            </p:sp>
          </p:grpSp>
          <p:cxnSp>
            <p:nvCxnSpPr>
              <p:cNvPr id="64" name="Elbow Connector 63">
                <a:extLst>
                  <a:ext uri="{FF2B5EF4-FFF2-40B4-BE49-F238E27FC236}">
                    <a16:creationId xmlns:a16="http://schemas.microsoft.com/office/drawing/2014/main" id="{1B068DA6-65BC-3E4F-A984-1AD0162A5FDC}"/>
                  </a:ext>
                </a:extLst>
              </p:cNvPr>
              <p:cNvCxnSpPr>
                <a:cxnSpLocks/>
                <a:stCxn id="61" idx="0"/>
                <a:endCxn id="12" idx="0"/>
              </p:cNvCxnSpPr>
              <p:nvPr/>
            </p:nvCxnSpPr>
            <p:spPr>
              <a:xfrm rot="5400000" flipH="1" flipV="1">
                <a:off x="2497252" y="1332102"/>
                <a:ext cx="171410" cy="3522280"/>
              </a:xfrm>
              <a:prstGeom prst="bentConnector3">
                <a:avLst>
                  <a:gd name="adj1" fmla="val 201984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Elbow Connector 70">
                <a:extLst>
                  <a:ext uri="{FF2B5EF4-FFF2-40B4-BE49-F238E27FC236}">
                    <a16:creationId xmlns:a16="http://schemas.microsoft.com/office/drawing/2014/main" id="{47527350-57CE-D54B-A61F-DE7CFEFCAD07}"/>
                  </a:ext>
                </a:extLst>
              </p:cNvPr>
              <p:cNvCxnSpPr>
                <a:cxnSpLocks/>
                <a:stCxn id="63" idx="2"/>
                <a:endCxn id="24" idx="2"/>
              </p:cNvCxnSpPr>
              <p:nvPr/>
            </p:nvCxnSpPr>
            <p:spPr>
              <a:xfrm rot="16200000" flipH="1">
                <a:off x="3840244" y="1856030"/>
                <a:ext cx="33607" cy="3349525"/>
              </a:xfrm>
              <a:prstGeom prst="bentConnector3">
                <a:avLst>
                  <a:gd name="adj1" fmla="val 780215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E3A5A586-0C8A-7049-9CBC-99473BED0649}"/>
                  </a:ext>
                </a:extLst>
              </p:cNvPr>
              <p:cNvGrpSpPr/>
              <p:nvPr/>
            </p:nvGrpSpPr>
            <p:grpSpPr>
              <a:xfrm>
                <a:off x="467980" y="4827742"/>
                <a:ext cx="2073154" cy="684076"/>
                <a:chOff x="469708" y="1917626"/>
                <a:chExt cx="2073154" cy="684076"/>
              </a:xfrm>
            </p:grpSpPr>
            <p:sp>
              <p:nvSpPr>
                <p:cNvPr id="75" name="Rounded Rectangle 74">
                  <a:extLst>
                    <a:ext uri="{FF2B5EF4-FFF2-40B4-BE49-F238E27FC236}">
                      <a16:creationId xmlns:a16="http://schemas.microsoft.com/office/drawing/2014/main" id="{2D8D381A-DC30-344E-8FDD-00FBBFD7F267}"/>
                    </a:ext>
                  </a:extLst>
                </p:cNvPr>
                <p:cNvSpPr/>
                <p:nvPr/>
              </p:nvSpPr>
              <p:spPr>
                <a:xfrm>
                  <a:off x="469708" y="1917626"/>
                  <a:ext cx="2073154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Rounded Rectangle 75">
                  <a:extLst>
                    <a:ext uri="{FF2B5EF4-FFF2-40B4-BE49-F238E27FC236}">
                      <a16:creationId xmlns:a16="http://schemas.microsoft.com/office/drawing/2014/main" id="{24864F62-A36C-6940-8BAC-A3ABE44B8619}"/>
                    </a:ext>
                  </a:extLst>
                </p:cNvPr>
                <p:cNvSpPr/>
                <p:nvPr/>
              </p:nvSpPr>
              <p:spPr>
                <a:xfrm>
                  <a:off x="514798" y="2092142"/>
                  <a:ext cx="619615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Train</a:t>
                  </a:r>
                </a:p>
              </p:txBody>
            </p:sp>
            <p:sp>
              <p:nvSpPr>
                <p:cNvPr id="77" name="Rounded Rectangle 76">
                  <a:extLst>
                    <a:ext uri="{FF2B5EF4-FFF2-40B4-BE49-F238E27FC236}">
                      <a16:creationId xmlns:a16="http://schemas.microsoft.com/office/drawing/2014/main" id="{10625D26-5981-EB4D-91F3-5DAD8651BE4A}"/>
                    </a:ext>
                  </a:extLst>
                </p:cNvPr>
                <p:cNvSpPr/>
                <p:nvPr/>
              </p:nvSpPr>
              <p:spPr>
                <a:xfrm>
                  <a:off x="1191003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Valid</a:t>
                  </a:r>
                </a:p>
              </p:txBody>
            </p:sp>
            <p:sp>
              <p:nvSpPr>
                <p:cNvPr id="78" name="Rounded Rectangle 77">
                  <a:extLst>
                    <a:ext uri="{FF2B5EF4-FFF2-40B4-BE49-F238E27FC236}">
                      <a16:creationId xmlns:a16="http://schemas.microsoft.com/office/drawing/2014/main" id="{E0054204-4345-8E47-9B32-E6C6D944D7D7}"/>
                    </a:ext>
                  </a:extLst>
                </p:cNvPr>
                <p:cNvSpPr/>
                <p:nvPr/>
              </p:nvSpPr>
              <p:spPr>
                <a:xfrm>
                  <a:off x="1872580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Test</a:t>
                  </a:r>
                </a:p>
              </p:txBody>
            </p:sp>
          </p:grpSp>
          <p:cxnSp>
            <p:nvCxnSpPr>
              <p:cNvPr id="79" name="Elbow Connector 78">
                <a:extLst>
                  <a:ext uri="{FF2B5EF4-FFF2-40B4-BE49-F238E27FC236}">
                    <a16:creationId xmlns:a16="http://schemas.microsoft.com/office/drawing/2014/main" id="{E10D3069-D531-CC4E-9C12-B3137640F504}"/>
                  </a:ext>
                </a:extLst>
              </p:cNvPr>
              <p:cNvCxnSpPr>
                <a:cxnSpLocks/>
                <a:stCxn id="76" idx="0"/>
                <a:endCxn id="17" idx="0"/>
              </p:cNvCxnSpPr>
              <p:nvPr/>
            </p:nvCxnSpPr>
            <p:spPr>
              <a:xfrm rot="5400000" flipH="1" flipV="1">
                <a:off x="2499333" y="3157495"/>
                <a:ext cx="168308" cy="3521219"/>
              </a:xfrm>
              <a:prstGeom prst="bentConnector3">
                <a:avLst>
                  <a:gd name="adj1" fmla="val 197471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82">
                <a:extLst>
                  <a:ext uri="{FF2B5EF4-FFF2-40B4-BE49-F238E27FC236}">
                    <a16:creationId xmlns:a16="http://schemas.microsoft.com/office/drawing/2014/main" id="{E0064DF4-BCEA-114F-8752-257C290B2BD1}"/>
                  </a:ext>
                </a:extLst>
              </p:cNvPr>
              <p:cNvCxnSpPr>
                <a:cxnSpLocks/>
                <a:stCxn id="78" idx="2"/>
                <a:endCxn id="25" idx="2"/>
              </p:cNvCxnSpPr>
              <p:nvPr/>
            </p:nvCxnSpPr>
            <p:spPr>
              <a:xfrm rot="16200000" flipH="1">
                <a:off x="3839224" y="3681423"/>
                <a:ext cx="36709" cy="3348464"/>
              </a:xfrm>
              <a:prstGeom prst="bentConnector3">
                <a:avLst>
                  <a:gd name="adj1" fmla="val 722736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203E290-51D7-6C4F-BF7C-5FF572F820CE}"/>
                </a:ext>
              </a:extLst>
            </p:cNvPr>
            <p:cNvSpPr txBox="1"/>
            <p:nvPr/>
          </p:nvSpPr>
          <p:spPr>
            <a:xfrm>
              <a:off x="6594549" y="3619684"/>
              <a:ext cx="2261304" cy="1754326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Both </a:t>
              </a:r>
              <a:r>
                <a:rPr lang="en-US" sz="18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</a:t>
              </a:r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</a:t>
              </a:r>
              <a:r>
                <a:rPr lang="en-US" sz="18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</a:t>
              </a:r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models have a </a:t>
              </a:r>
              <a:r>
                <a:rPr 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larger number of parameters </a:t>
              </a:r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than the training sample data.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2321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</a:t>
            </a:r>
            <a:r>
              <a:rPr lang="en-US" altLang="zh-CN" dirty="0"/>
              <a:t>2</a:t>
            </a:r>
            <a:r>
              <a:rPr lang="en-US" dirty="0"/>
              <a:t> Out-Sample </a:t>
            </a:r>
            <a:r>
              <a:rPr lang="en-US" altLang="zh-CN" dirty="0"/>
              <a:t>”Perfect” </a:t>
            </a:r>
            <a:r>
              <a:rPr lang="en-US" dirty="0"/>
              <a:t>Modeling Result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F30033-0AFB-0046-AAEB-1872B7504B4B}"/>
              </a:ext>
            </a:extLst>
          </p:cNvPr>
          <p:cNvSpPr txBox="1"/>
          <p:nvPr/>
        </p:nvSpPr>
        <p:spPr>
          <a:xfrm>
            <a:off x="1560655" y="6454130"/>
            <a:ext cx="6772798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CN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zh-CN" alt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perfect ACC and F1</a:t>
            </a:r>
            <a:r>
              <a:rPr lang="zh-CN" alt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ANYMORE</a:t>
            </a:r>
            <a:r>
              <a:rPr lang="zh-CN" alt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C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45469D-E49E-4F4E-8462-1839E43D4A1F}"/>
              </a:ext>
            </a:extLst>
          </p:cNvPr>
          <p:cNvGrpSpPr/>
          <p:nvPr/>
        </p:nvGrpSpPr>
        <p:grpSpPr>
          <a:xfrm>
            <a:off x="0" y="990050"/>
            <a:ext cx="9906063" cy="5370005"/>
            <a:chOff x="0" y="909514"/>
            <a:chExt cx="9906063" cy="5370005"/>
          </a:xfrm>
        </p:grpSpPr>
        <p:sp>
          <p:nvSpPr>
            <p:cNvPr id="67" name="文本占位符 8">
              <a:extLst>
                <a:ext uri="{FF2B5EF4-FFF2-40B4-BE49-F238E27FC236}">
                  <a16:creationId xmlns:a16="http://schemas.microsoft.com/office/drawing/2014/main" id="{23C646DD-62EF-3946-9EE4-C25999E31848}"/>
                </a:ext>
              </a:extLst>
            </p:cNvPr>
            <p:cNvSpPr txBox="1">
              <a:spLocks/>
            </p:cNvSpPr>
            <p:nvPr/>
          </p:nvSpPr>
          <p:spPr>
            <a:xfrm>
              <a:off x="1631422" y="6064075"/>
              <a:ext cx="6631264" cy="215444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792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191585" indent="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338624" indent="0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535156" indent="0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686388" indent="0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1400" b="1" dirty="0"/>
                <a:t>Fig 9. </a:t>
              </a:r>
              <a:r>
                <a:rPr lang="en-US" sz="1400" dirty="0"/>
                <a:t>The Result of Single Stock Out-Sample Modeling.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925EBCC-713B-B749-9D2F-7DE96B311D2F}"/>
                </a:ext>
              </a:extLst>
            </p:cNvPr>
            <p:cNvGrpSpPr/>
            <p:nvPr/>
          </p:nvGrpSpPr>
          <p:grpSpPr>
            <a:xfrm>
              <a:off x="0" y="909514"/>
              <a:ext cx="9906063" cy="5003408"/>
              <a:chOff x="10515" y="1096338"/>
              <a:chExt cx="9906063" cy="5003408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1938FFB4-8E04-6B45-A386-4389DBB4DC25}"/>
                  </a:ext>
                </a:extLst>
              </p:cNvPr>
              <p:cNvGrpSpPr/>
              <p:nvPr/>
            </p:nvGrpSpPr>
            <p:grpSpPr>
              <a:xfrm>
                <a:off x="10515" y="1096338"/>
                <a:ext cx="9906063" cy="369332"/>
                <a:chOff x="10515" y="1096338"/>
                <a:chExt cx="9906063" cy="369332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A79CA103-EC58-CF4A-9B4B-83ED42F18178}"/>
                    </a:ext>
                  </a:extLst>
                </p:cNvPr>
                <p:cNvSpPr txBox="1"/>
                <p:nvPr/>
              </p:nvSpPr>
              <p:spPr>
                <a:xfrm>
                  <a:off x="10515" y="1096338"/>
                  <a:ext cx="4948704" cy="369332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N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000009.</a:t>
                  </a:r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CN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  <a:endParaRPr lang="en-CN" sz="1800" dirty="0"/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60AF802-D334-9741-9061-F1D9121E9631}"/>
                    </a:ext>
                  </a:extLst>
                </p:cNvPr>
                <p:cNvSpPr txBox="1"/>
                <p:nvPr/>
              </p:nvSpPr>
              <p:spPr>
                <a:xfrm>
                  <a:off x="4967874" y="1096338"/>
                  <a:ext cx="4948704" cy="369332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N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0000</a:t>
                  </a:r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zh-CN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CN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CN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  <a:endParaRPr lang="en-CN" sz="1800" dirty="0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BF13CA6B-37E5-F34E-9FD0-B713A364021A}"/>
                  </a:ext>
                </a:extLst>
              </p:cNvPr>
              <p:cNvGrpSpPr/>
              <p:nvPr/>
            </p:nvGrpSpPr>
            <p:grpSpPr>
              <a:xfrm>
                <a:off x="62568" y="1456400"/>
                <a:ext cx="9800307" cy="4643346"/>
                <a:chOff x="62568" y="1456400"/>
                <a:chExt cx="9800307" cy="4643346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B041270-0604-F44F-8636-A80891DA136E}"/>
                    </a:ext>
                  </a:extLst>
                </p:cNvPr>
                <p:cNvSpPr txBox="1"/>
                <p:nvPr/>
              </p:nvSpPr>
              <p:spPr>
                <a:xfrm>
                  <a:off x="541950" y="3523604"/>
                  <a:ext cx="3854388" cy="193899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none" lIns="0" tIns="0" rIns="0" bIns="0" rtlCol="0" anchor="t" anchorCtr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buClr>
                      <a:schemeClr val="bg2"/>
                    </a:buClr>
                  </a:pPr>
                  <a:r>
                    <a:rPr lang="en-CN" sz="14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Regression Modeling: Test - ACC = 0.44</a:t>
                  </a:r>
                  <a:r>
                    <a:rPr lang="en-CN" sz="1400" b="1" dirty="0">
                      <a:solidFill>
                        <a:schemeClr val="tx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US" sz="1400" b="1" dirty="0">
                      <a:solidFill>
                        <a:schemeClr val="tx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F1 = 0.29</a:t>
                  </a:r>
                  <a:endParaRPr lang="en-CN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9663BAC-1DF2-E143-8CF4-572DAA78CBAB}"/>
                    </a:ext>
                  </a:extLst>
                </p:cNvPr>
                <p:cNvSpPr txBox="1"/>
                <p:nvPr/>
              </p:nvSpPr>
              <p:spPr>
                <a:xfrm>
                  <a:off x="5529106" y="3525513"/>
                  <a:ext cx="3853620" cy="193899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none" lIns="0" tIns="0" rIns="0" bIns="0" rtlCol="0" anchor="t" anchorCtr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buClr>
                      <a:schemeClr val="bg2"/>
                    </a:buClr>
                  </a:pPr>
                  <a:r>
                    <a:rPr lang="en-CN" sz="14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Regression Modeling: Test - ACC = 0.</a:t>
                  </a:r>
                  <a:r>
                    <a:rPr lang="en-US" altLang="zh-CN" sz="14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52</a:t>
                  </a:r>
                  <a:r>
                    <a:rPr lang="en-CN" sz="1400" b="1" dirty="0">
                      <a:solidFill>
                        <a:schemeClr val="tx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US" sz="1400" b="1" dirty="0">
                      <a:solidFill>
                        <a:schemeClr val="tx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F1 = 0.</a:t>
                  </a:r>
                  <a:r>
                    <a:rPr lang="en-US" altLang="zh-CN" sz="1400" b="1" dirty="0">
                      <a:solidFill>
                        <a:schemeClr val="tx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52</a:t>
                  </a:r>
                  <a:endParaRPr lang="en-CN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76CA62E-DAE6-D84D-990E-7AD5380B3022}"/>
                    </a:ext>
                  </a:extLst>
                </p:cNvPr>
                <p:cNvSpPr txBox="1"/>
                <p:nvPr/>
              </p:nvSpPr>
              <p:spPr>
                <a:xfrm>
                  <a:off x="455803" y="5905847"/>
                  <a:ext cx="4054828" cy="193899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none" lIns="0" tIns="0" rIns="0" bIns="0" rtlCol="0" anchor="t" anchorCtr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buClr>
                      <a:schemeClr val="bg2"/>
                    </a:buClr>
                  </a:pPr>
                  <a:r>
                    <a:rPr lang="en-CN" sz="14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Classification Modeling: Test - ACC = 0.53</a:t>
                  </a:r>
                  <a:r>
                    <a:rPr lang="en-CN" sz="1400" b="1" dirty="0">
                      <a:solidFill>
                        <a:schemeClr val="accent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US" sz="1400" b="1" dirty="0">
                      <a:solidFill>
                        <a:schemeClr val="accent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F1 = 0.34</a:t>
                  </a:r>
                  <a:endParaRPr lang="en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9DB975F-193C-0745-9714-C268547A137B}"/>
                    </a:ext>
                  </a:extLst>
                </p:cNvPr>
                <p:cNvSpPr txBox="1"/>
                <p:nvPr/>
              </p:nvSpPr>
              <p:spPr>
                <a:xfrm>
                  <a:off x="5414813" y="5905847"/>
                  <a:ext cx="4054828" cy="193899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none" lIns="0" tIns="0" rIns="0" bIns="0" rtlCol="0" anchor="t" anchorCtr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buClr>
                      <a:schemeClr val="bg2"/>
                    </a:buClr>
                  </a:pPr>
                  <a:r>
                    <a:rPr lang="en-CN" sz="14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Classification Modeling: Test - ACC = 0.48</a:t>
                  </a:r>
                  <a:r>
                    <a:rPr lang="en-CN" sz="1400" b="1" dirty="0">
                      <a:solidFill>
                        <a:schemeClr val="accent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US" sz="1400" b="1" dirty="0">
                      <a:solidFill>
                        <a:schemeClr val="accent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F1 = 0.46</a:t>
                  </a:r>
                  <a:endParaRPr lang="en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id="{E1AA6A17-3B29-634C-BA21-E05094BE1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568" y="1464014"/>
                  <a:ext cx="4813152" cy="1999055"/>
                </a:xfrm>
                <a:prstGeom prst="rect">
                  <a:avLst/>
                </a:prstGeom>
                <a:ln w="19050">
                  <a:solidFill>
                    <a:schemeClr val="tx2"/>
                  </a:solidFill>
                </a:ln>
              </p:spPr>
            </p:pic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A5665776-9AE0-6B45-88B9-A001070657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53805" y="1456400"/>
                  <a:ext cx="4809070" cy="1997360"/>
                </a:xfrm>
                <a:prstGeom prst="rect">
                  <a:avLst/>
                </a:prstGeom>
                <a:ln w="19050">
                  <a:solidFill>
                    <a:schemeClr val="tx2"/>
                  </a:solidFill>
                </a:ln>
              </p:spPr>
            </p:pic>
            <p:pic>
              <p:nvPicPr>
                <p:cNvPr id="94" name="Picture 93">
                  <a:extLst>
                    <a:ext uri="{FF2B5EF4-FFF2-40B4-BE49-F238E27FC236}">
                      <a16:creationId xmlns:a16="http://schemas.microsoft.com/office/drawing/2014/main" id="{16B6B12D-5424-D245-B948-B65A8AE5EF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87" y="3830744"/>
                  <a:ext cx="4783331" cy="1986669"/>
                </a:xfrm>
                <a:prstGeom prst="rect">
                  <a:avLst/>
                </a:prstGeom>
                <a:ln w="19050">
                  <a:solidFill>
                    <a:schemeClr val="accent1"/>
                  </a:solidFill>
                </a:ln>
              </p:spPr>
            </p:pic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EF3065AA-F325-854B-9F9C-4E4AC93228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54659" y="3825271"/>
                  <a:ext cx="4783330" cy="1992142"/>
                </a:xfrm>
                <a:prstGeom prst="rect">
                  <a:avLst/>
                </a:prstGeom>
                <a:ln w="19050">
                  <a:solidFill>
                    <a:schemeClr val="accent1"/>
                  </a:solidFill>
                </a:ln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36436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dirty="0"/>
              <a:t>4</a:t>
            </a:r>
            <a:r>
              <a:rPr lang="en-US" dirty="0"/>
              <a:t>.</a:t>
            </a:r>
            <a:r>
              <a:rPr lang="en-US" altLang="zh-CN" dirty="0"/>
              <a:t>1</a:t>
            </a:r>
            <a:r>
              <a:rPr lang="en-US" dirty="0"/>
              <a:t> Out-Sample Backtesting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35" y="2274570"/>
            <a:ext cx="8685530" cy="3917315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3685540" y="1161415"/>
            <a:ext cx="2073275" cy="111315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Daily:</a:t>
            </a:r>
          </a:p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50% largest</a:t>
            </a:r>
          </a:p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50% smallest</a:t>
            </a:r>
          </a:p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 weighted</a:t>
            </a:r>
          </a:p>
        </p:txBody>
      </p:sp>
      <p:sp>
        <p:nvSpPr>
          <p:cNvPr id="5" name="Rounded Rectangle 20"/>
          <p:cNvSpPr/>
          <p:nvPr/>
        </p:nvSpPr>
        <p:spPr>
          <a:xfrm>
            <a:off x="6525548" y="1389813"/>
            <a:ext cx="2073155" cy="5868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Trading Strategy</a:t>
            </a:r>
          </a:p>
        </p:txBody>
      </p:sp>
      <p:sp>
        <p:nvSpPr>
          <p:cNvPr id="24" name="Notched Right Arrow 23"/>
          <p:cNvSpPr/>
          <p:nvPr/>
        </p:nvSpPr>
        <p:spPr>
          <a:xfrm>
            <a:off x="5840798" y="1486217"/>
            <a:ext cx="566164" cy="477893"/>
          </a:xfrm>
          <a:prstGeom prst="notchedRightArrow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20"/>
          <p:cNvSpPr/>
          <p:nvPr/>
        </p:nvSpPr>
        <p:spPr>
          <a:xfrm>
            <a:off x="728633" y="1389813"/>
            <a:ext cx="2073155" cy="5868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Value(PV)</a:t>
            </a:r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Notched Right Arrow 23"/>
          <p:cNvSpPr/>
          <p:nvPr/>
        </p:nvSpPr>
        <p:spPr>
          <a:xfrm>
            <a:off x="2960438" y="1444307"/>
            <a:ext cx="566164" cy="477893"/>
          </a:xfrm>
          <a:prstGeom prst="notchedRightArrow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9480" y="6162675"/>
            <a:ext cx="2125980" cy="19304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en-US" sz="14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Backtesing Parameters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478270" y="6191885"/>
            <a:ext cx="2125980" cy="19304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en-US" sz="1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Backtesing Results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dirty="0"/>
              <a:t>4</a:t>
            </a:r>
            <a:r>
              <a:rPr lang="en-US" dirty="0"/>
              <a:t>.</a:t>
            </a:r>
            <a:r>
              <a:rPr lang="en-US" altLang="zh-CN" dirty="0"/>
              <a:t>2</a:t>
            </a:r>
            <a:r>
              <a:rPr lang="en-US" dirty="0"/>
              <a:t> Out-Sample Backtesting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1809115"/>
            <a:ext cx="4817745" cy="312674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7" name="表格 16"/>
          <p:cNvGraphicFramePr/>
          <p:nvPr>
            <p:custDataLst>
              <p:tags r:id="rId1"/>
            </p:custDataLst>
          </p:nvPr>
        </p:nvGraphicFramePr>
        <p:xfrm>
          <a:off x="198755" y="5409565"/>
          <a:ext cx="4413885" cy="626745"/>
        </p:xfrm>
        <a:graphic>
          <a:graphicData uri="http://schemas.openxmlformats.org/drawingml/2006/table">
            <a:tbl>
              <a:tblPr firstRow="1"/>
              <a:tblGrid>
                <a:gridCol w="630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0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05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05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05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92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return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win_rate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sharpe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turnover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drawdown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dd_sdate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dd_edate</a:t>
                      </a:r>
                    </a:p>
                  </a:txBody>
                  <a:tcPr marL="5080" marR="5080" marT="508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0.07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0.59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3.80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0.90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0.02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20240130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20240205</a:t>
                      </a:r>
                    </a:p>
                  </a:txBody>
                  <a:tcPr marL="5080" marR="5080" marT="508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185" y="1809750"/>
            <a:ext cx="4817745" cy="312674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2" name="表格 21"/>
          <p:cNvGraphicFramePr/>
          <p:nvPr>
            <p:custDataLst>
              <p:tags r:id="rId2"/>
            </p:custDataLst>
          </p:nvPr>
        </p:nvGraphicFramePr>
        <p:xfrm>
          <a:off x="5311775" y="5409565"/>
          <a:ext cx="4413885" cy="626745"/>
        </p:xfrm>
        <a:graphic>
          <a:graphicData uri="http://schemas.openxmlformats.org/drawingml/2006/table">
            <a:tbl>
              <a:tblPr firstRow="1"/>
              <a:tblGrid>
                <a:gridCol w="630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0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05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05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05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92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return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win_rate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sharpe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turnover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drawdown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dd_sdate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dd_edate</a:t>
                      </a:r>
                    </a:p>
                  </a:txBody>
                  <a:tcPr marL="5080" marR="5080" marT="508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0.07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0.59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3.80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0.90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0.02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20240130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20240205</a:t>
                      </a:r>
                    </a:p>
                  </a:txBody>
                  <a:tcPr marL="5080" marR="5080" marT="508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5269" y="339531"/>
            <a:ext cx="9368110" cy="61118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dirty="0"/>
              <a:t>5.1</a:t>
            </a:r>
            <a:r>
              <a:rPr lang="zh-CN" altLang="en-US" dirty="0"/>
              <a:t> </a:t>
            </a:r>
            <a:r>
              <a:rPr lang="en-US" altLang="zh-CN" dirty="0"/>
              <a:t>Which factors matter?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C6ED93-D08C-2901-AFF5-B6104AE932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61" y="1072906"/>
            <a:ext cx="2358983" cy="5430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BD94B50-71E9-4FD7-04FA-3D95B254C578}"/>
              </a:ext>
            </a:extLst>
          </p:cNvPr>
          <p:cNvSpPr txBox="1"/>
          <p:nvPr/>
        </p:nvSpPr>
        <p:spPr>
          <a:xfrm>
            <a:off x="157848" y="6601056"/>
            <a:ext cx="4951476" cy="2585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Figure2.3 Flowchart for Feature Importance</a:t>
            </a:r>
            <a:endParaRPr lang="zh-CN" altLang="zh-CN" sz="12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A20979-B781-F86B-672C-90FD4F55BFBE}"/>
              </a:ext>
            </a:extLst>
          </p:cNvPr>
          <p:cNvSpPr/>
          <p:nvPr/>
        </p:nvSpPr>
        <p:spPr>
          <a:xfrm>
            <a:off x="3007989" y="1039117"/>
            <a:ext cx="6372709" cy="110357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Purpose</a:t>
            </a:r>
            <a:r>
              <a:rPr lang="zh-CN" altLang="en-US" b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To evaluate factors and figure out their contribution to the final result</a:t>
            </a:r>
            <a:r>
              <a:rPr lang="zh-CN" altLang="zh-CN" sz="1800" dirty="0">
                <a:effectLst/>
              </a:rPr>
              <a:t> </a:t>
            </a:r>
            <a:endParaRPr lang="zh-CN" altLang="en-US" sz="1800" dirty="0"/>
          </a:p>
          <a:p>
            <a:pPr algn="just">
              <a:lnSpc>
                <a:spcPct val="120000"/>
              </a:lnSpc>
            </a:pPr>
            <a:endParaRPr lang="en-US" altLang="zh-CN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42">
            <a:extLst>
              <a:ext uri="{FF2B5EF4-FFF2-40B4-BE49-F238E27FC236}">
                <a16:creationId xmlns:a16="http://schemas.microsoft.com/office/drawing/2014/main" id="{EC6395C6-C1A4-8537-D481-611A0D89762B}"/>
              </a:ext>
            </a:extLst>
          </p:cNvPr>
          <p:cNvSpPr/>
          <p:nvPr/>
        </p:nvSpPr>
        <p:spPr>
          <a:xfrm>
            <a:off x="149311" y="2171831"/>
            <a:ext cx="2484275" cy="1207682"/>
          </a:xfrm>
          <a:prstGeom prst="roundRect">
            <a:avLst/>
          </a:prstGeom>
          <a:solidFill>
            <a:schemeClr val="bg1">
              <a:alpha val="10000"/>
            </a:schemeClr>
          </a:solidFill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endParaRPr lang="zh-CN" alt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j-ea"/>
            </a:endParaRPr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239950A7-8BE4-3B69-1611-636BA076C91E}"/>
              </a:ext>
            </a:extLst>
          </p:cNvPr>
          <p:cNvSpPr/>
          <p:nvPr/>
        </p:nvSpPr>
        <p:spPr>
          <a:xfrm>
            <a:off x="2797727" y="2580128"/>
            <a:ext cx="504056" cy="252028"/>
          </a:xfrm>
          <a:prstGeom prst="rightArrow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kumimoji="1"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9A686F-EF68-008B-5395-754AC6812ABC}"/>
              </a:ext>
            </a:extLst>
          </p:cNvPr>
          <p:cNvSpPr txBox="1"/>
          <p:nvPr/>
        </p:nvSpPr>
        <p:spPr>
          <a:xfrm>
            <a:off x="3301783" y="1940346"/>
            <a:ext cx="6383060" cy="83099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 algn="ctr">
              <a:buAutoNum type="arabicPeriod"/>
            </a:pP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Generate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Feature Importance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for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558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Factors</a:t>
            </a:r>
          </a:p>
          <a:p>
            <a:pPr algn="ctr"/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&amp;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Select  top 10% important factors</a:t>
            </a:r>
          </a:p>
          <a:p>
            <a:pPr algn="ctr"/>
            <a:r>
              <a:rPr lang="en-US" altLang="zh-CN" sz="1600" dirty="0">
                <a:solidFill>
                  <a:srgbClr val="002060"/>
                </a:solidFill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by </a:t>
            </a:r>
            <a:r>
              <a:rPr lang="en-US" altLang="zh-CN" sz="1600" dirty="0" err="1">
                <a:solidFill>
                  <a:srgbClr val="002060"/>
                </a:solidFill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XGBoost</a:t>
            </a:r>
            <a:r>
              <a:rPr lang="en-US" altLang="zh-CN" sz="1600" dirty="0">
                <a:solidFill>
                  <a:srgbClr val="002060"/>
                </a:solidFill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zh-CN" altLang="zh-CN" sz="1600" dirty="0">
                <a:solidFill>
                  <a:srgbClr val="002060"/>
                </a:solidFill>
                <a:effectLst/>
                <a:latin typeface="Palatino Linotype" panose="02040502050505030304" pitchFamily="18" charset="0"/>
              </a:rPr>
              <a:t> </a:t>
            </a:r>
            <a:endParaRPr lang="zh-CN" altLang="en-US" sz="1600" dirty="0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CCAF407-E822-3199-4383-692754350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424" y="2819982"/>
            <a:ext cx="3496908" cy="374274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AACEB6C-147F-A414-BA51-51DAA65373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74"/>
          <a:stretch/>
        </p:blipFill>
        <p:spPr bwMode="auto">
          <a:xfrm>
            <a:off x="6391332" y="2910650"/>
            <a:ext cx="3496908" cy="36904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FA7F9B7-7A6C-B80D-FDA4-34A06CF0E380}"/>
              </a:ext>
            </a:extLst>
          </p:cNvPr>
          <p:cNvSpPr txBox="1"/>
          <p:nvPr/>
        </p:nvSpPr>
        <p:spPr>
          <a:xfrm>
            <a:off x="1174070" y="6582589"/>
            <a:ext cx="10434523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Figure2.4 Top10% Feature Importance                     Figure2.5 Top10% Feature Correlation</a:t>
            </a:r>
            <a:endParaRPr lang="zh-CN" altLang="zh-CN" sz="12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487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C6ED93-D08C-2901-AFF5-B6104AE932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61" y="1072906"/>
            <a:ext cx="2358983" cy="5430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BD94B50-71E9-4FD7-04FA-3D95B254C578}"/>
              </a:ext>
            </a:extLst>
          </p:cNvPr>
          <p:cNvSpPr txBox="1"/>
          <p:nvPr/>
        </p:nvSpPr>
        <p:spPr>
          <a:xfrm>
            <a:off x="157848" y="6601056"/>
            <a:ext cx="4951476" cy="2585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Figure2.6 Flowchart for Feature Importance</a:t>
            </a:r>
            <a:endParaRPr lang="zh-CN" altLang="zh-CN" sz="12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42">
            <a:extLst>
              <a:ext uri="{FF2B5EF4-FFF2-40B4-BE49-F238E27FC236}">
                <a16:creationId xmlns:a16="http://schemas.microsoft.com/office/drawing/2014/main" id="{EC6395C6-C1A4-8537-D481-611A0D89762B}"/>
              </a:ext>
            </a:extLst>
          </p:cNvPr>
          <p:cNvSpPr/>
          <p:nvPr/>
        </p:nvSpPr>
        <p:spPr>
          <a:xfrm>
            <a:off x="313452" y="3347490"/>
            <a:ext cx="2484275" cy="2314551"/>
          </a:xfrm>
          <a:prstGeom prst="roundRect">
            <a:avLst/>
          </a:prstGeom>
          <a:solidFill>
            <a:schemeClr val="bg1">
              <a:alpha val="10000"/>
            </a:schemeClr>
          </a:solidFill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endParaRPr lang="zh-CN" alt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j-ea"/>
            </a:endParaRPr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239950A7-8BE4-3B69-1611-636BA076C91E}"/>
              </a:ext>
            </a:extLst>
          </p:cNvPr>
          <p:cNvSpPr/>
          <p:nvPr/>
        </p:nvSpPr>
        <p:spPr>
          <a:xfrm>
            <a:off x="2864069" y="4373571"/>
            <a:ext cx="504056" cy="252028"/>
          </a:xfrm>
          <a:prstGeom prst="rightArrow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kumimoji="1"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9A686F-EF68-008B-5395-754AC6812ABC}"/>
              </a:ext>
            </a:extLst>
          </p:cNvPr>
          <p:cNvSpPr txBox="1"/>
          <p:nvPr/>
        </p:nvSpPr>
        <p:spPr>
          <a:xfrm>
            <a:off x="3207899" y="1096688"/>
            <a:ext cx="6383060" cy="584775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2. Dimensionality Reduction via PCA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(Rest “eliminated” Factors)</a:t>
            </a:r>
          </a:p>
          <a:p>
            <a:pPr algn="ctr"/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500 Factors----&gt;79</a:t>
            </a:r>
            <a:r>
              <a:rPr lang="zh-CN" altLang="en-US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Principle</a:t>
            </a:r>
            <a:r>
              <a:rPr lang="zh-CN" altLang="en-US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Components</a:t>
            </a:r>
            <a:endParaRPr lang="zh-CN" altLang="en-US" sz="1600" dirty="0">
              <a:latin typeface="Palatino Linotype" panose="0204050205050503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FA7F9B7-7A6C-B80D-FDA4-34A06CF0E380}"/>
              </a:ext>
            </a:extLst>
          </p:cNvPr>
          <p:cNvSpPr txBox="1"/>
          <p:nvPr/>
        </p:nvSpPr>
        <p:spPr>
          <a:xfrm>
            <a:off x="1182168" y="3593112"/>
            <a:ext cx="10434523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Figure2.7 Scree Plot for PCA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47DF0D-9C9C-29FA-D167-21822B35C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275" y="1730102"/>
            <a:ext cx="5274310" cy="18840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948E21F-5E5B-F689-D6F0-3CD0801C4FE8}"/>
              </a:ext>
            </a:extLst>
          </p:cNvPr>
          <p:cNvSpPr txBox="1"/>
          <p:nvPr/>
        </p:nvSpPr>
        <p:spPr>
          <a:xfrm>
            <a:off x="3571347" y="3989088"/>
            <a:ext cx="5929884" cy="83099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3. Evaluation of New Factors Using Lasso Regression</a:t>
            </a:r>
          </a:p>
          <a:p>
            <a:pPr algn="ctr"/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by driving less significant coefficients to zero</a:t>
            </a:r>
          </a:p>
          <a:p>
            <a:pPr algn="ctr"/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DengXian" panose="02010600030101010101" pitchFamily="2" charset="-122"/>
                <a:cs typeface="+mn-cs"/>
              </a:rPr>
              <a:t>79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DengXian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DengXian" panose="02010600030101010101" pitchFamily="2" charset="-122"/>
                <a:cs typeface="+mn-cs"/>
              </a:rPr>
              <a:t>Principle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DengXian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DengXian" panose="02010600030101010101" pitchFamily="2" charset="-122"/>
                <a:cs typeface="+mn-cs"/>
              </a:rPr>
              <a:t>Components----&gt;3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DengXian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DengXian" panose="02010600030101010101" pitchFamily="2" charset="-122"/>
                <a:cs typeface="+mn-cs"/>
              </a:rPr>
              <a:t>Components</a:t>
            </a:r>
            <a:r>
              <a:rPr lang="zh-CN" altLang="zh-CN" sz="1200" dirty="0">
                <a:effectLst/>
              </a:rPr>
              <a:t> </a:t>
            </a:r>
            <a:r>
              <a:rPr lang="zh-CN" altLang="zh-CN" sz="1400" dirty="0"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endParaRPr lang="zh-CN" altLang="en-US" sz="1400" dirty="0">
              <a:latin typeface="Palatino Linotype" panose="02040502050505030304" pitchFamily="18" charset="0"/>
              <a:ea typeface="DengXian" panose="02010600030101010101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96524A2-9246-21C8-FE60-17E1686A0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567" y="4780115"/>
            <a:ext cx="3960440" cy="195797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BD82C1D-0F08-0C5E-AEE1-EEEC9054AEDD}"/>
              </a:ext>
            </a:extLst>
          </p:cNvPr>
          <p:cNvSpPr txBox="1"/>
          <p:nvPr/>
        </p:nvSpPr>
        <p:spPr>
          <a:xfrm>
            <a:off x="1319027" y="6632329"/>
            <a:ext cx="10434523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Figure2.8</a:t>
            </a:r>
            <a:r>
              <a:rPr lang="zh-CN" altLang="en-US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Top</a:t>
            </a:r>
            <a:r>
              <a:rPr lang="zh-CN" altLang="en-US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Importance</a:t>
            </a:r>
            <a:r>
              <a:rPr lang="zh-CN" altLang="en-US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by Lasso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13C55E80-DB1B-58B7-3D3E-233F56D67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69" y="339531"/>
            <a:ext cx="9368110" cy="61118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dirty="0"/>
              <a:t>5.1</a:t>
            </a:r>
            <a:r>
              <a:rPr lang="zh-CN" altLang="en-US" dirty="0"/>
              <a:t> </a:t>
            </a:r>
            <a:r>
              <a:rPr lang="en-US" altLang="zh-CN" dirty="0"/>
              <a:t>Which factors matter?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291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BD94B50-71E9-4FD7-04FA-3D95B254C578}"/>
              </a:ext>
            </a:extLst>
          </p:cNvPr>
          <p:cNvSpPr txBox="1"/>
          <p:nvPr/>
        </p:nvSpPr>
        <p:spPr>
          <a:xfrm>
            <a:off x="1459818" y="6549553"/>
            <a:ext cx="4951476" cy="2585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Figure2.9 Top 10% Factor Importance</a:t>
            </a:r>
            <a:endParaRPr lang="zh-CN" altLang="zh-CN" sz="12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9A686F-EF68-008B-5395-754AC6812ABC}"/>
              </a:ext>
            </a:extLst>
          </p:cNvPr>
          <p:cNvSpPr txBox="1"/>
          <p:nvPr/>
        </p:nvSpPr>
        <p:spPr>
          <a:xfrm>
            <a:off x="5672510" y="1606346"/>
            <a:ext cx="3708188" cy="378565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1.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Top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10%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Factors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all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belong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to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daily trading factors, high frequency factors and their related lagged data.</a:t>
            </a:r>
          </a:p>
          <a:p>
            <a:endParaRPr lang="en-US" altLang="zh-CN" sz="1600" dirty="0">
              <a:latin typeface="Palatino Linotype" panose="02040502050505030304" pitchFamily="18" charset="0"/>
            </a:endParaRPr>
          </a:p>
          <a:p>
            <a:endParaRPr lang="en-US" altLang="zh-CN" sz="16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Palatino Linotype" panose="02040502050505030304" pitchFamily="18" charset="0"/>
              </a:rPr>
              <a:t>M</a:t>
            </a:r>
            <a:r>
              <a:rPr lang="en-US" altLang="zh-CN" sz="1600" dirty="0">
                <a:effectLst/>
                <a:latin typeface="Palatino Linotype" panose="02040502050505030304" pitchFamily="18" charset="0"/>
              </a:rPr>
              <a:t>ore sensitive to immediate market conditions.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effectLst/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Palatino Linotype" panose="02040502050505030304" pitchFamily="18" charset="0"/>
              </a:rPr>
              <a:t>C</a:t>
            </a:r>
            <a:r>
              <a:rPr lang="en-US" altLang="zh-CN" sz="1600" dirty="0">
                <a:effectLst/>
                <a:latin typeface="Palatino Linotype" panose="02040502050505030304" pitchFamily="18" charset="0"/>
              </a:rPr>
              <a:t>apture short-term price movements, volatility, and liquidity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effectLst/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Palatino Linotype" panose="02040502050505030304" pitchFamily="18" charset="0"/>
              </a:rPr>
              <a:t>R</a:t>
            </a:r>
            <a:r>
              <a:rPr lang="en-US" altLang="zh-CN" sz="1600" dirty="0">
                <a:effectLst/>
                <a:latin typeface="Palatino Linotype" panose="02040502050505030304" pitchFamily="18" charset="0"/>
              </a:rPr>
              <a:t>eflect the latest market behaviors, making them more relevant for immediate decision-making. </a:t>
            </a:r>
            <a:r>
              <a:rPr lang="zh-CN" altLang="zh-CN" sz="1600" dirty="0">
                <a:effectLst/>
                <a:latin typeface="Palatino Linotype" panose="02040502050505030304" pitchFamily="18" charset="0"/>
              </a:rPr>
              <a:t> </a:t>
            </a:r>
            <a:endParaRPr lang="zh-CN" altLang="en-US" sz="1600" dirty="0">
              <a:latin typeface="Palatino Linotype" panose="02040502050505030304" pitchFamily="18" charset="0"/>
            </a:endParaRPr>
          </a:p>
          <a:p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endParaRPr lang="zh-CN" altLang="en-US" sz="1600" dirty="0">
              <a:latin typeface="Palatino Linotype" panose="0204050205050503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4D5ABCA-FDB7-A21E-E2C1-93C8962FE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50" y="943978"/>
            <a:ext cx="5292588" cy="5664660"/>
          </a:xfrm>
          <a:prstGeom prst="rect">
            <a:avLst/>
          </a:prstGeom>
        </p:spPr>
      </p:pic>
      <p:sp>
        <p:nvSpPr>
          <p:cNvPr id="11" name="右箭头 10">
            <a:extLst>
              <a:ext uri="{FF2B5EF4-FFF2-40B4-BE49-F238E27FC236}">
                <a16:creationId xmlns:a16="http://schemas.microsoft.com/office/drawing/2014/main" id="{239950A7-8BE4-3B69-1611-636BA076C91E}"/>
              </a:ext>
            </a:extLst>
          </p:cNvPr>
          <p:cNvSpPr/>
          <p:nvPr/>
        </p:nvSpPr>
        <p:spPr>
          <a:xfrm>
            <a:off x="5050868" y="3429794"/>
            <a:ext cx="504056" cy="252028"/>
          </a:xfrm>
          <a:prstGeom prst="rightArrow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kumimoji="1"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1EB2136-266C-8720-5CF6-D0ECC6C23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69" y="339531"/>
            <a:ext cx="9368110" cy="61118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dirty="0"/>
              <a:t>5.2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86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Data Analysis Framework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67FDCB4-145A-A34A-80F1-2157CA6F85C7}"/>
              </a:ext>
            </a:extLst>
          </p:cNvPr>
          <p:cNvSpPr/>
          <p:nvPr/>
        </p:nvSpPr>
        <p:spPr>
          <a:xfrm>
            <a:off x="1453940" y="4074601"/>
            <a:ext cx="2905046" cy="751934"/>
          </a:xfrm>
          <a:prstGeom prst="roundRect">
            <a:avLst>
              <a:gd name="adj" fmla="val 10252"/>
            </a:avLst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N" sz="1400" dirty="0" err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圆柱体 4">
            <a:extLst>
              <a:ext uri="{FF2B5EF4-FFF2-40B4-BE49-F238E27FC236}">
                <a16:creationId xmlns:a16="http://schemas.microsoft.com/office/drawing/2014/main" id="{F0EDBC39-B3DB-A549-A3CB-AF647B5989C8}"/>
              </a:ext>
            </a:extLst>
          </p:cNvPr>
          <p:cNvSpPr/>
          <p:nvPr/>
        </p:nvSpPr>
        <p:spPr>
          <a:xfrm>
            <a:off x="1435856" y="1979718"/>
            <a:ext cx="771782" cy="586883"/>
          </a:xfrm>
          <a:prstGeom prst="can">
            <a:avLst>
              <a:gd name="adj" fmla="val 13468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900" i="1" u="sng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Daily &amp; Min</a:t>
            </a:r>
            <a:r>
              <a:rPr lang="zh-CN" altLang="en-US" sz="900" i="1" u="sng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Trading</a:t>
            </a:r>
          </a:p>
          <a:p>
            <a:pPr algn="ctr" defTabSz="742859"/>
            <a:r>
              <a:rPr lang="en-US" altLang="zh-CN" sz="1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</a:t>
            </a:r>
            <a:endParaRPr lang="zh-CN" altLang="en-US" sz="10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9897AD-8A69-1640-99B5-68E659E2C4E2}"/>
              </a:ext>
            </a:extLst>
          </p:cNvPr>
          <p:cNvSpPr/>
          <p:nvPr/>
        </p:nvSpPr>
        <p:spPr>
          <a:xfrm>
            <a:off x="1435856" y="1281984"/>
            <a:ext cx="2923130" cy="4320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Component Stocks  of CSI500</a:t>
            </a:r>
            <a:endParaRPr lang="en-CN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圆柱体 4">
            <a:extLst>
              <a:ext uri="{FF2B5EF4-FFF2-40B4-BE49-F238E27FC236}">
                <a16:creationId xmlns:a16="http://schemas.microsoft.com/office/drawing/2014/main" id="{01905939-3687-0C4E-A7FA-ABAAC56E0A9E}"/>
              </a:ext>
            </a:extLst>
          </p:cNvPr>
          <p:cNvSpPr/>
          <p:nvPr/>
        </p:nvSpPr>
        <p:spPr>
          <a:xfrm>
            <a:off x="2321398" y="1968814"/>
            <a:ext cx="1170130" cy="586883"/>
          </a:xfrm>
          <a:prstGeom prst="can">
            <a:avLst>
              <a:gd name="adj" fmla="val 15969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Fundamental</a:t>
            </a:r>
          </a:p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圆柱体 4">
            <a:extLst>
              <a:ext uri="{FF2B5EF4-FFF2-40B4-BE49-F238E27FC236}">
                <a16:creationId xmlns:a16="http://schemas.microsoft.com/office/drawing/2014/main" id="{83E24139-E109-CE4B-A4DB-C2D2B709E6B5}"/>
              </a:ext>
            </a:extLst>
          </p:cNvPr>
          <p:cNvSpPr/>
          <p:nvPr/>
        </p:nvSpPr>
        <p:spPr>
          <a:xfrm>
            <a:off x="3602902" y="1968813"/>
            <a:ext cx="756084" cy="586883"/>
          </a:xfrm>
          <a:prstGeom prst="can">
            <a:avLst>
              <a:gd name="adj" fmla="val 15969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Macro </a:t>
            </a:r>
          </a:p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84A89A-3990-564D-AE1E-F66BB6738DF2}"/>
              </a:ext>
            </a:extLst>
          </p:cNvPr>
          <p:cNvSpPr/>
          <p:nvPr/>
        </p:nvSpPr>
        <p:spPr>
          <a:xfrm>
            <a:off x="4709618" y="1281984"/>
            <a:ext cx="1951927" cy="43204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 cap="flat">
            <a:solidFill>
              <a:schemeClr val="tx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ollecting Dataset</a:t>
            </a:r>
            <a:endParaRPr lang="en-CN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左大括号 6">
            <a:extLst>
              <a:ext uri="{FF2B5EF4-FFF2-40B4-BE49-F238E27FC236}">
                <a16:creationId xmlns:a16="http://schemas.microsoft.com/office/drawing/2014/main" id="{39CFCBE4-14C5-5048-ADB3-9E474621FDD1}"/>
              </a:ext>
            </a:extLst>
          </p:cNvPr>
          <p:cNvSpPr/>
          <p:nvPr/>
        </p:nvSpPr>
        <p:spPr>
          <a:xfrm rot="5400000">
            <a:off x="2770029" y="331400"/>
            <a:ext cx="254781" cy="3020052"/>
          </a:xfrm>
          <a:prstGeom prst="leftBrace">
            <a:avLst>
              <a:gd name="adj1" fmla="val 88490"/>
              <a:gd name="adj2" fmla="val 50000"/>
            </a:avLst>
          </a:prstGeom>
          <a:noFill/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742859"/>
            <a:endParaRPr lang="zh-CN" altLang="en-US" sz="1462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E98E6CB8-2627-914E-AAFF-D6777370DF4D}"/>
              </a:ext>
            </a:extLst>
          </p:cNvPr>
          <p:cNvSpPr/>
          <p:nvPr/>
        </p:nvSpPr>
        <p:spPr>
          <a:xfrm rot="5400000">
            <a:off x="2770029" y="2424053"/>
            <a:ext cx="254782" cy="688034"/>
          </a:xfrm>
          <a:prstGeom prst="chevron">
            <a:avLst/>
          </a:prstGeom>
          <a:solidFill>
            <a:schemeClr val="accent3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14B55AE-C897-4845-8285-51515D98B7E9}"/>
              </a:ext>
            </a:extLst>
          </p:cNvPr>
          <p:cNvGrpSpPr/>
          <p:nvPr/>
        </p:nvGrpSpPr>
        <p:grpSpPr>
          <a:xfrm>
            <a:off x="1451554" y="3012929"/>
            <a:ext cx="2907432" cy="606613"/>
            <a:chOff x="1451554" y="3012929"/>
            <a:chExt cx="2907432" cy="6066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圆柱体 4">
              <a:extLst>
                <a:ext uri="{FF2B5EF4-FFF2-40B4-BE49-F238E27FC236}">
                  <a16:creationId xmlns:a16="http://schemas.microsoft.com/office/drawing/2014/main" id="{C0969A33-0213-3946-8D45-208AA9AFA0E3}"/>
                </a:ext>
              </a:extLst>
            </p:cNvPr>
            <p:cNvSpPr/>
            <p:nvPr/>
          </p:nvSpPr>
          <p:spPr>
            <a:xfrm>
              <a:off x="1451554" y="3032659"/>
              <a:ext cx="756084" cy="586883"/>
            </a:xfrm>
            <a:prstGeom prst="can">
              <a:avLst>
                <a:gd name="adj" fmla="val 1346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Daily Trading</a:t>
              </a:r>
            </a:p>
            <a:p>
              <a:pPr algn="ctr" defTabSz="742859"/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圆柱体 4">
              <a:extLst>
                <a:ext uri="{FF2B5EF4-FFF2-40B4-BE49-F238E27FC236}">
                  <a16:creationId xmlns:a16="http://schemas.microsoft.com/office/drawing/2014/main" id="{BF8F64CC-5785-FF4D-8632-4A57569EC55F}"/>
                </a:ext>
              </a:extLst>
            </p:cNvPr>
            <p:cNvSpPr/>
            <p:nvPr/>
          </p:nvSpPr>
          <p:spPr>
            <a:xfrm>
              <a:off x="2321398" y="3012930"/>
              <a:ext cx="1170130" cy="586883"/>
            </a:xfrm>
            <a:prstGeom prst="can">
              <a:avLst>
                <a:gd name="adj" fmla="val 15969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Fundamental</a:t>
              </a:r>
            </a:p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圆柱体 4">
              <a:extLst>
                <a:ext uri="{FF2B5EF4-FFF2-40B4-BE49-F238E27FC236}">
                  <a16:creationId xmlns:a16="http://schemas.microsoft.com/office/drawing/2014/main" id="{5312EDEE-3C6E-4C4E-BCEC-5F2B262E9525}"/>
                </a:ext>
              </a:extLst>
            </p:cNvPr>
            <p:cNvSpPr/>
            <p:nvPr/>
          </p:nvSpPr>
          <p:spPr>
            <a:xfrm>
              <a:off x="3602902" y="3012929"/>
              <a:ext cx="756084" cy="586883"/>
            </a:xfrm>
            <a:prstGeom prst="can">
              <a:avLst>
                <a:gd name="adj" fmla="val 15969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Macro </a:t>
              </a:r>
            </a:p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6A8F12B-D529-FC42-9BA4-AABB0A2D01BD}"/>
              </a:ext>
            </a:extLst>
          </p:cNvPr>
          <p:cNvSpPr/>
          <p:nvPr/>
        </p:nvSpPr>
        <p:spPr>
          <a:xfrm>
            <a:off x="6775306" y="1276417"/>
            <a:ext cx="1951927" cy="432048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Factor Engineering</a:t>
            </a:r>
            <a:endParaRPr lang="en-CN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圆角 113">
            <a:extLst>
              <a:ext uri="{FF2B5EF4-FFF2-40B4-BE49-F238E27FC236}">
                <a16:creationId xmlns:a16="http://schemas.microsoft.com/office/drawing/2014/main" id="{49588230-8B53-CB4D-8C5E-496595C95874}"/>
              </a:ext>
            </a:extLst>
          </p:cNvPr>
          <p:cNvSpPr/>
          <p:nvPr/>
        </p:nvSpPr>
        <p:spPr>
          <a:xfrm>
            <a:off x="1501561" y="4415773"/>
            <a:ext cx="708463" cy="30777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MLP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43BC51-3A19-414A-903C-F20F61E0BC20}"/>
              </a:ext>
            </a:extLst>
          </p:cNvPr>
          <p:cNvSpPr txBox="1"/>
          <p:nvPr/>
        </p:nvSpPr>
        <p:spPr>
          <a:xfrm>
            <a:off x="1453938" y="4059285"/>
            <a:ext cx="2527006" cy="307777"/>
          </a:xfrm>
          <a:prstGeom prst="rect">
            <a:avLst/>
          </a:prstGeom>
          <a:noFill/>
          <a:ln w="6350" cap="flat">
            <a:noFill/>
            <a:miter lim="800000"/>
          </a:ln>
          <a:effectLst/>
        </p:spPr>
        <p:txBody>
          <a:bodyPr wrap="square" anchor="ctr">
            <a:spAutoFit/>
          </a:bodyPr>
          <a:lstStyle/>
          <a:p>
            <a:r>
              <a:rPr lang="en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</a:t>
            </a:r>
            <a:r>
              <a:rPr lang="en-US" altLang="zh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chine Learning Models </a:t>
            </a:r>
            <a:r>
              <a:rPr lang="en-US" altLang="zh-CN" sz="14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🔥</a:t>
            </a:r>
            <a:endParaRPr lang="en-CN" sz="1400" dirty="0"/>
          </a:p>
        </p:txBody>
      </p:sp>
      <p:sp>
        <p:nvSpPr>
          <p:cNvPr id="28" name="矩形: 圆角 113">
            <a:extLst>
              <a:ext uri="{FF2B5EF4-FFF2-40B4-BE49-F238E27FC236}">
                <a16:creationId xmlns:a16="http://schemas.microsoft.com/office/drawing/2014/main" id="{BF32DD4F-2143-3849-A7E3-8B5294836B3C}"/>
              </a:ext>
            </a:extLst>
          </p:cNvPr>
          <p:cNvSpPr/>
          <p:nvPr/>
        </p:nvSpPr>
        <p:spPr>
          <a:xfrm>
            <a:off x="2331213" y="4415684"/>
            <a:ext cx="708463" cy="30777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LSTM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矩形: 圆角 113">
            <a:extLst>
              <a:ext uri="{FF2B5EF4-FFF2-40B4-BE49-F238E27FC236}">
                <a16:creationId xmlns:a16="http://schemas.microsoft.com/office/drawing/2014/main" id="{B48440E0-D782-314A-975A-E664828F7591}"/>
              </a:ext>
            </a:extLst>
          </p:cNvPr>
          <p:cNvSpPr/>
          <p:nvPr/>
        </p:nvSpPr>
        <p:spPr>
          <a:xfrm>
            <a:off x="3603781" y="4415683"/>
            <a:ext cx="708463" cy="30777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Conv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矩形: 圆角 113">
            <a:extLst>
              <a:ext uri="{FF2B5EF4-FFF2-40B4-BE49-F238E27FC236}">
                <a16:creationId xmlns:a16="http://schemas.microsoft.com/office/drawing/2014/main" id="{2ACFD9A8-789A-424F-A1A6-EAEF37246A48}"/>
              </a:ext>
            </a:extLst>
          </p:cNvPr>
          <p:cNvSpPr/>
          <p:nvPr/>
        </p:nvSpPr>
        <p:spPr>
          <a:xfrm>
            <a:off x="3039677" y="4418475"/>
            <a:ext cx="560108" cy="307777"/>
          </a:xfrm>
          <a:prstGeom prst="roundRect">
            <a:avLst/>
          </a:prstGeom>
          <a:noFill/>
          <a:ln w="1270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···</a:t>
            </a:r>
            <a:endParaRPr lang="zh-CN" altLang="en-US" sz="16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58D0856E-EF33-6940-A422-FF7356AFBDC7}"/>
              </a:ext>
            </a:extLst>
          </p:cNvPr>
          <p:cNvSpPr/>
          <p:nvPr/>
        </p:nvSpPr>
        <p:spPr>
          <a:xfrm rot="5400000">
            <a:off x="2779072" y="3505171"/>
            <a:ext cx="254782" cy="688034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4FD6610A-9542-8C46-8C49-BAA5AC9800DA}"/>
              </a:ext>
            </a:extLst>
          </p:cNvPr>
          <p:cNvCxnSpPr>
            <a:stCxn id="24" idx="3"/>
            <a:endCxn id="25" idx="3"/>
          </p:cNvCxnSpPr>
          <p:nvPr/>
        </p:nvCxnSpPr>
        <p:spPr>
          <a:xfrm rot="5400000">
            <a:off x="4178316" y="3780482"/>
            <a:ext cx="850756" cy="489416"/>
          </a:xfrm>
          <a:prstGeom prst="bentConnector2">
            <a:avLst/>
          </a:prstGeom>
          <a:ln w="19050" cap="flat">
            <a:solidFill>
              <a:schemeClr val="bg2"/>
            </a:solidFill>
            <a:prstDash val="dash"/>
            <a:miter lim="800000"/>
            <a:headEnd type="none" w="lg" len="lg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柱体 4">
            <a:extLst>
              <a:ext uri="{FF2B5EF4-FFF2-40B4-BE49-F238E27FC236}">
                <a16:creationId xmlns:a16="http://schemas.microsoft.com/office/drawing/2014/main" id="{799C96FB-072A-F744-A5A5-557844E2765F}"/>
              </a:ext>
            </a:extLst>
          </p:cNvPr>
          <p:cNvSpPr/>
          <p:nvPr/>
        </p:nvSpPr>
        <p:spPr>
          <a:xfrm>
            <a:off x="4470360" y="3012929"/>
            <a:ext cx="756084" cy="586883"/>
          </a:xfrm>
          <a:prstGeom prst="can">
            <a:avLst>
              <a:gd name="adj" fmla="val 15969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Return </a:t>
            </a:r>
          </a:p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Labels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F50FC44-56E4-0C4D-AC68-E99F23585375}"/>
              </a:ext>
            </a:extLst>
          </p:cNvPr>
          <p:cNvSpPr/>
          <p:nvPr/>
        </p:nvSpPr>
        <p:spPr>
          <a:xfrm>
            <a:off x="4709618" y="1803354"/>
            <a:ext cx="1951927" cy="432048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bg2"/>
            </a:solidFill>
            <a:prstDash val="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en-US" altLang="zh-CN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ing Model</a:t>
            </a:r>
            <a:endParaRPr lang="en-CN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480889A-72E3-D94A-A5C7-B427AE17EC61}"/>
              </a:ext>
            </a:extLst>
          </p:cNvPr>
          <p:cNvSpPr/>
          <p:nvPr/>
        </p:nvSpPr>
        <p:spPr>
          <a:xfrm>
            <a:off x="1453940" y="5287819"/>
            <a:ext cx="2905046" cy="751934"/>
          </a:xfrm>
          <a:prstGeom prst="roundRect">
            <a:avLst>
              <a:gd name="adj" fmla="val 10252"/>
            </a:avLst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N" sz="1400" dirty="0" err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: 圆角 113">
            <a:extLst>
              <a:ext uri="{FF2B5EF4-FFF2-40B4-BE49-F238E27FC236}">
                <a16:creationId xmlns:a16="http://schemas.microsoft.com/office/drawing/2014/main" id="{22B8EDA8-A249-A745-98B6-748F5CBEAA26}"/>
              </a:ext>
            </a:extLst>
          </p:cNvPr>
          <p:cNvSpPr/>
          <p:nvPr/>
        </p:nvSpPr>
        <p:spPr>
          <a:xfrm>
            <a:off x="1501561" y="5629612"/>
            <a:ext cx="708463" cy="3077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MLP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矩形: 圆角 113">
            <a:extLst>
              <a:ext uri="{FF2B5EF4-FFF2-40B4-BE49-F238E27FC236}">
                <a16:creationId xmlns:a16="http://schemas.microsoft.com/office/drawing/2014/main" id="{2A89051F-D278-504A-B8B1-BAE91AA4A4EC}"/>
              </a:ext>
            </a:extLst>
          </p:cNvPr>
          <p:cNvSpPr/>
          <p:nvPr/>
        </p:nvSpPr>
        <p:spPr>
          <a:xfrm>
            <a:off x="2331213" y="5629612"/>
            <a:ext cx="708463" cy="3077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LSTM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矩形: 圆角 113">
            <a:extLst>
              <a:ext uri="{FF2B5EF4-FFF2-40B4-BE49-F238E27FC236}">
                <a16:creationId xmlns:a16="http://schemas.microsoft.com/office/drawing/2014/main" id="{74835E9B-18D8-554C-8280-734206E4C56F}"/>
              </a:ext>
            </a:extLst>
          </p:cNvPr>
          <p:cNvSpPr/>
          <p:nvPr/>
        </p:nvSpPr>
        <p:spPr>
          <a:xfrm>
            <a:off x="3598247" y="5629612"/>
            <a:ext cx="708463" cy="3077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Conv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矩形: 圆角 113">
            <a:extLst>
              <a:ext uri="{FF2B5EF4-FFF2-40B4-BE49-F238E27FC236}">
                <a16:creationId xmlns:a16="http://schemas.microsoft.com/office/drawing/2014/main" id="{8BDC828D-F8F5-834A-A44E-CDCD2AE37426}"/>
              </a:ext>
            </a:extLst>
          </p:cNvPr>
          <p:cNvSpPr/>
          <p:nvPr/>
        </p:nvSpPr>
        <p:spPr>
          <a:xfrm>
            <a:off x="3039677" y="5629270"/>
            <a:ext cx="560108" cy="307777"/>
          </a:xfrm>
          <a:prstGeom prst="roundRect">
            <a:avLst/>
          </a:prstGeom>
          <a:noFill/>
          <a:ln w="1270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···</a:t>
            </a:r>
            <a:endParaRPr lang="zh-CN" altLang="en-US" sz="16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E530B4-B56E-154E-8704-2F41948C2052}"/>
              </a:ext>
            </a:extLst>
          </p:cNvPr>
          <p:cNvSpPr txBox="1"/>
          <p:nvPr/>
        </p:nvSpPr>
        <p:spPr>
          <a:xfrm>
            <a:off x="1461574" y="5276917"/>
            <a:ext cx="2905046" cy="307777"/>
          </a:xfrm>
          <a:prstGeom prst="rect">
            <a:avLst/>
          </a:prstGeom>
          <a:noFill/>
          <a:ln w="6350" cap="flat">
            <a:noFill/>
            <a:miter lim="800000"/>
          </a:ln>
          <a:effectLst/>
        </p:spPr>
        <p:txBody>
          <a:bodyPr wrap="square" anchor="ctr">
            <a:spAutoFit/>
          </a:bodyPr>
          <a:lstStyle/>
          <a:p>
            <a:r>
              <a:rPr lang="en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 </a:t>
            </a:r>
            <a:r>
              <a:rPr lang="en-US" altLang="zh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</a:t>
            </a:r>
            <a:r>
              <a:rPr lang="en-CN" sz="1400" dirty="0"/>
              <a:t>❄️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8B8114-1238-A54D-ABC1-B037541DACF7}"/>
              </a:ext>
            </a:extLst>
          </p:cNvPr>
          <p:cNvCxnSpPr>
            <a:stCxn id="25" idx="2"/>
            <a:endCxn id="42" idx="0"/>
          </p:cNvCxnSpPr>
          <p:nvPr/>
        </p:nvCxnSpPr>
        <p:spPr>
          <a:xfrm>
            <a:off x="2906463" y="4826535"/>
            <a:ext cx="7634" cy="450382"/>
          </a:xfrm>
          <a:prstGeom prst="straightConnector1">
            <a:avLst/>
          </a:prstGeom>
          <a:ln w="19050" cap="flat">
            <a:solidFill>
              <a:schemeClr val="tx1"/>
            </a:solidFill>
            <a:miter lim="800000"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Arrow 46">
            <a:extLst>
              <a:ext uri="{FF2B5EF4-FFF2-40B4-BE49-F238E27FC236}">
                <a16:creationId xmlns:a16="http://schemas.microsoft.com/office/drawing/2014/main" id="{17B3BBCE-6575-674F-A224-DB12F52C83DB}"/>
              </a:ext>
            </a:extLst>
          </p:cNvPr>
          <p:cNvSpPr/>
          <p:nvPr/>
        </p:nvSpPr>
        <p:spPr>
          <a:xfrm>
            <a:off x="4515311" y="5453093"/>
            <a:ext cx="456285" cy="35235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圆柱体 4">
            <a:extLst>
              <a:ext uri="{FF2B5EF4-FFF2-40B4-BE49-F238E27FC236}">
                <a16:creationId xmlns:a16="http://schemas.microsoft.com/office/drawing/2014/main" id="{F635F003-C674-A441-A9E2-5753D229EC30}"/>
              </a:ext>
            </a:extLst>
          </p:cNvPr>
          <p:cNvSpPr/>
          <p:nvPr/>
        </p:nvSpPr>
        <p:spPr>
          <a:xfrm>
            <a:off x="5130199" y="5287819"/>
            <a:ext cx="1241586" cy="751933"/>
          </a:xfrm>
          <a:prstGeom prst="can">
            <a:avLst>
              <a:gd name="adj" fmla="val 15969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Future Return </a:t>
            </a:r>
          </a:p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Prediction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91A1141-309B-2D42-966B-42BDB7FEE7C9}"/>
              </a:ext>
            </a:extLst>
          </p:cNvPr>
          <p:cNvSpPr/>
          <p:nvPr/>
        </p:nvSpPr>
        <p:spPr>
          <a:xfrm>
            <a:off x="1387394" y="2973396"/>
            <a:ext cx="3020053" cy="699779"/>
          </a:xfrm>
          <a:prstGeom prst="roundRect">
            <a:avLst/>
          </a:prstGeom>
          <a:noFill/>
          <a:ln w="19050" cap="flat">
            <a:solidFill>
              <a:schemeClr val="accent1">
                <a:lumMod val="60000"/>
                <a:lumOff val="40000"/>
              </a:schemeClr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2B50F2CE-9431-FB4B-A6DA-B433CE077C97}"/>
              </a:ext>
            </a:extLst>
          </p:cNvPr>
          <p:cNvSpPr/>
          <p:nvPr/>
        </p:nvSpPr>
        <p:spPr>
          <a:xfrm>
            <a:off x="6506018" y="5458392"/>
            <a:ext cx="456285" cy="35235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76D7744-550E-4B48-9BDA-4D3FF128B607}"/>
              </a:ext>
            </a:extLst>
          </p:cNvPr>
          <p:cNvSpPr/>
          <p:nvPr/>
        </p:nvSpPr>
        <p:spPr>
          <a:xfrm>
            <a:off x="7107052" y="5276916"/>
            <a:ext cx="1620180" cy="762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Actions</a:t>
            </a:r>
          </a:p>
          <a:p>
            <a:pPr algn="ctr"/>
            <a:r>
              <a:rPr lang="en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Backtesting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9814FF3-C872-B64B-A732-1AD3C5363631}"/>
              </a:ext>
            </a:extLst>
          </p:cNvPr>
          <p:cNvSpPr/>
          <p:nvPr/>
        </p:nvSpPr>
        <p:spPr>
          <a:xfrm>
            <a:off x="6775305" y="1803354"/>
            <a:ext cx="1951927" cy="432048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N" sz="16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Backtesting</a:t>
            </a:r>
          </a:p>
        </p:txBody>
      </p:sp>
      <p:sp>
        <p:nvSpPr>
          <p:cNvPr id="54" name="Notched Right Arrow 53">
            <a:extLst>
              <a:ext uri="{FF2B5EF4-FFF2-40B4-BE49-F238E27FC236}">
                <a16:creationId xmlns:a16="http://schemas.microsoft.com/office/drawing/2014/main" id="{DC493414-0838-6846-8FFA-F0B2D4F76FD1}"/>
              </a:ext>
            </a:extLst>
          </p:cNvPr>
          <p:cNvSpPr/>
          <p:nvPr/>
        </p:nvSpPr>
        <p:spPr>
          <a:xfrm>
            <a:off x="5475703" y="3071855"/>
            <a:ext cx="566164" cy="477893"/>
          </a:xfrm>
          <a:prstGeom prst="notchedRightArrow">
            <a:avLst/>
          </a:prstGeom>
          <a:solidFill>
            <a:schemeClr val="bg2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FDF741-9DFA-504B-B0C0-EB27C6903985}"/>
              </a:ext>
            </a:extLst>
          </p:cNvPr>
          <p:cNvSpPr/>
          <p:nvPr/>
        </p:nvSpPr>
        <p:spPr>
          <a:xfrm>
            <a:off x="6294283" y="3012929"/>
            <a:ext cx="2432949" cy="58688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 Importance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B551308-D995-3B49-99EC-AC558601EA1E}"/>
              </a:ext>
            </a:extLst>
          </p:cNvPr>
          <p:cNvSpPr/>
          <p:nvPr/>
        </p:nvSpPr>
        <p:spPr>
          <a:xfrm>
            <a:off x="4709618" y="2341664"/>
            <a:ext cx="4017614" cy="43179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 Importances Analysis</a:t>
            </a:r>
          </a:p>
        </p:txBody>
      </p:sp>
      <p:sp>
        <p:nvSpPr>
          <p:cNvPr id="64" name="文本占位符 8">
            <a:extLst>
              <a:ext uri="{FF2B5EF4-FFF2-40B4-BE49-F238E27FC236}">
                <a16:creationId xmlns:a16="http://schemas.microsoft.com/office/drawing/2014/main" id="{905C544C-A58A-5047-8C41-9C1C908F1199}"/>
              </a:ext>
            </a:extLst>
          </p:cNvPr>
          <p:cNvSpPr txBox="1">
            <a:spLocks/>
          </p:cNvSpPr>
          <p:nvPr/>
        </p:nvSpPr>
        <p:spPr>
          <a:xfrm>
            <a:off x="1435856" y="6274690"/>
            <a:ext cx="6631264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/>
              <a:t>Fig 1. </a:t>
            </a:r>
            <a:r>
              <a:rPr lang="en-US" sz="1400" dirty="0"/>
              <a:t>The Framework of Data Analysis Project 1.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EB06B39-8131-7145-9CB7-AB51BF08C24B}"/>
              </a:ext>
            </a:extLst>
          </p:cNvPr>
          <p:cNvSpPr/>
          <p:nvPr/>
        </p:nvSpPr>
        <p:spPr>
          <a:xfrm>
            <a:off x="6294283" y="4069055"/>
            <a:ext cx="2432949" cy="7628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Adjustance for </a:t>
            </a:r>
          </a:p>
          <a:p>
            <a:pPr algn="ctr"/>
            <a:r>
              <a:rPr lang="en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Overfitting</a:t>
            </a:r>
          </a:p>
        </p:txBody>
      </p:sp>
      <p:sp>
        <p:nvSpPr>
          <p:cNvPr id="67" name="Notched Right Arrow 66">
            <a:extLst>
              <a:ext uri="{FF2B5EF4-FFF2-40B4-BE49-F238E27FC236}">
                <a16:creationId xmlns:a16="http://schemas.microsoft.com/office/drawing/2014/main" id="{5722FE74-E0AD-CC4F-AEA5-A90B774C261A}"/>
              </a:ext>
            </a:extLst>
          </p:cNvPr>
          <p:cNvSpPr/>
          <p:nvPr/>
        </p:nvSpPr>
        <p:spPr>
          <a:xfrm rot="10800000">
            <a:off x="5192621" y="4211525"/>
            <a:ext cx="566164" cy="477893"/>
          </a:xfrm>
          <a:prstGeom prst="notchedRightArrow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6704072-C508-0944-9ADE-885671B70A8C}"/>
              </a:ext>
            </a:extLst>
          </p:cNvPr>
          <p:cNvSpPr txBox="1"/>
          <p:nvPr/>
        </p:nvSpPr>
        <p:spPr>
          <a:xfrm>
            <a:off x="3265272" y="3712807"/>
            <a:ext cx="1584316" cy="292388"/>
          </a:xfrm>
          <a:prstGeom prst="rect">
            <a:avLst/>
          </a:prstGeom>
          <a:noFill/>
          <a:ln w="635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742859"/>
            <a:r>
              <a:rPr lang="en-US" altLang="zh-CN" sz="1300" b="1" i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Select &amp; Normalize</a:t>
            </a:r>
            <a:endParaRPr lang="zh-CN" altLang="en-US" sz="1300" b="1" i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Curved Right Arrow 75">
            <a:extLst>
              <a:ext uri="{FF2B5EF4-FFF2-40B4-BE49-F238E27FC236}">
                <a16:creationId xmlns:a16="http://schemas.microsoft.com/office/drawing/2014/main" id="{19CF3F1B-3530-784A-8C03-A4B825233731}"/>
              </a:ext>
            </a:extLst>
          </p:cNvPr>
          <p:cNvSpPr/>
          <p:nvPr/>
        </p:nvSpPr>
        <p:spPr>
          <a:xfrm>
            <a:off x="754649" y="3321781"/>
            <a:ext cx="576064" cy="2307488"/>
          </a:xfrm>
          <a:prstGeom prst="curvedRightArrow">
            <a:avLst/>
          </a:prstGeom>
          <a:solidFill>
            <a:schemeClr val="accent1">
              <a:lumMod val="20000"/>
              <a:lumOff val="80000"/>
            </a:schemeClr>
          </a:solidFill>
          <a:ln w="6350" cap="flat">
            <a:solidFill>
              <a:schemeClr val="accent1">
                <a:lumMod val="60000"/>
                <a:lumOff val="4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051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1E9A686F-EF68-008B-5395-754AC6812ABC}"/>
              </a:ext>
            </a:extLst>
          </p:cNvPr>
          <p:cNvSpPr txBox="1"/>
          <p:nvPr/>
        </p:nvSpPr>
        <p:spPr>
          <a:xfrm>
            <a:off x="552315" y="1629594"/>
            <a:ext cx="5083968" cy="433965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Palatino Linotype" panose="02040502050505030304" pitchFamily="18" charset="0"/>
                <a:ea typeface="DengXian" panose="02010600030101010101" pitchFamily="2" charset="-122"/>
              </a:rPr>
              <a:t>1. Factor_18 (𝑐</a:t>
            </a:r>
            <a:r>
              <a:rPr lang="en-US" altLang="zh-CN" sz="1600" b="1" dirty="0" err="1">
                <a:latin typeface="Palatino Linotype" panose="02040502050505030304" pitchFamily="18" charset="0"/>
                <a:ea typeface="DengXian" panose="02010600030101010101" pitchFamily="2" charset="-122"/>
              </a:rPr>
              <a:t>ℎ</a:t>
            </a:r>
            <a:r>
              <a:rPr lang="en-US" altLang="zh-CN" sz="1600" b="1" dirty="0">
                <a:latin typeface="Palatino Linotype" panose="02040502050505030304" pitchFamily="18" charset="0"/>
                <a:ea typeface="DengXian" panose="02010600030101010101" pitchFamily="2" charset="-122"/>
              </a:rPr>
              <a:t>𝑚𝑜𝑚) rank 1</a:t>
            </a:r>
            <a:r>
              <a:rPr lang="en-US" altLang="zh-CN" sz="1600" b="1" baseline="30000" dirty="0">
                <a:latin typeface="Palatino Linotype" panose="02040502050505030304" pitchFamily="18" charset="0"/>
                <a:ea typeface="DengXian" panose="02010600030101010101" pitchFamily="2" charset="-122"/>
              </a:rPr>
              <a:t>st</a:t>
            </a:r>
            <a:r>
              <a:rPr lang="en-US" altLang="zh-CN" sz="1600" b="1" dirty="0">
                <a:latin typeface="Palatino Linotype" panose="02040502050505030304" pitchFamily="18" charset="0"/>
                <a:ea typeface="DengXian" panose="02010600030101010101" pitchFamily="2" charset="-122"/>
              </a:rPr>
              <a:t>,  Factor_89 (𝑙𝑎𝑟𝑔𝑒𝑠𝑡</a:t>
            </a:r>
            <a:r>
              <a:rPr lang="en-US" altLang="zh-CN" sz="1600" b="1" dirty="0" err="1">
                <a:latin typeface="Palatino Linotype" panose="02040502050505030304" pitchFamily="18" charset="0"/>
                <a:ea typeface="DengXian" panose="02010600030101010101" pitchFamily="2" charset="-122"/>
              </a:rPr>
              <a:t>ℎ</a:t>
            </a:r>
            <a:r>
              <a:rPr lang="en-US" altLang="zh-CN" sz="1600" b="1" dirty="0">
                <a:latin typeface="Palatino Linotype" panose="02040502050505030304" pitchFamily="18" charset="0"/>
                <a:ea typeface="DengXian" panose="02010600030101010101" pitchFamily="2" charset="-122"/>
              </a:rPr>
              <a:t>𝑜𝑙𝑑𝑒𝑟𝑟𝑎𝑡𝑒) rank 2</a:t>
            </a:r>
            <a:r>
              <a:rPr lang="en-US" altLang="zh-CN" sz="1600" b="1" baseline="30000" dirty="0">
                <a:latin typeface="Palatino Linotype" panose="02040502050505030304" pitchFamily="18" charset="0"/>
                <a:ea typeface="DengXian" panose="02010600030101010101" pitchFamily="2" charset="-122"/>
              </a:rPr>
              <a:t>nd</a:t>
            </a:r>
            <a:r>
              <a:rPr lang="en-US" altLang="zh-CN" sz="1600" b="1" dirty="0"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</a:rPr>
              <a:t>𝑐</a:t>
            </a:r>
            <a:r>
              <a:rPr lang="en-US" altLang="zh-CN" sz="1400" dirty="0" err="1">
                <a:latin typeface="Palatino Linotype" panose="02040502050505030304" pitchFamily="18" charset="0"/>
              </a:rPr>
              <a:t>ℎ</a:t>
            </a:r>
            <a:r>
              <a:rPr lang="en-US" altLang="zh-CN" sz="1400" dirty="0">
                <a:latin typeface="Palatino Linotype" panose="02040502050505030304" pitchFamily="18" charset="0"/>
              </a:rPr>
              <a:t>𝑚𝑜𝑚, a momentum indicator that captures the tendency of assets with strong past performance to continue outperforming. ---</a:t>
            </a:r>
            <a:r>
              <a:rPr lang="en-US" altLang="zh-CN" sz="1400" dirty="0">
                <a:solidFill>
                  <a:srgbClr val="002060"/>
                </a:solidFill>
                <a:latin typeface="Palatino Linotype" panose="02040502050505030304" pitchFamily="18" charset="0"/>
              </a:rPr>
              <a:t>Monthly</a:t>
            </a:r>
            <a:r>
              <a:rPr lang="en-US" altLang="zh-CN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</a:rPr>
              <a:t>𝑙𝑎𝑟𝑔𝑒𝑠𝑡</a:t>
            </a:r>
            <a:r>
              <a:rPr lang="en-US" altLang="zh-CN" sz="1400" dirty="0" err="1">
                <a:latin typeface="Palatino Linotype" panose="02040502050505030304" pitchFamily="18" charset="0"/>
              </a:rPr>
              <a:t>ℎ</a:t>
            </a:r>
            <a:r>
              <a:rPr lang="en-US" altLang="zh-CN" sz="1400" dirty="0">
                <a:latin typeface="Palatino Linotype" panose="02040502050505030304" pitchFamily="18" charset="0"/>
              </a:rPr>
              <a:t>𝑜𝑙𝑑𝑒𝑟𝑟𝑎𝑡𝑒, the largest holder rate reflects the proportion of shares owned by the largest shareholders. ---</a:t>
            </a:r>
            <a:r>
              <a:rPr lang="en-US" altLang="zh-CN" sz="1400" dirty="0">
                <a:solidFill>
                  <a:srgbClr val="002060"/>
                </a:solidFill>
                <a:latin typeface="Palatino Linotype" panose="02040502050505030304" pitchFamily="18" charset="0"/>
              </a:rPr>
              <a:t>Quarterly</a:t>
            </a:r>
          </a:p>
          <a:p>
            <a:pPr marL="285750" indent="-285750">
              <a:buFont typeface="Wingdings" pitchFamily="2" charset="2"/>
              <a:buChar char="p"/>
            </a:pPr>
            <a:endParaRPr lang="en-US" altLang="zh-CN" sz="1600" dirty="0">
              <a:latin typeface="Palatino Linotype" panose="02040502050505030304" pitchFamily="18" charset="0"/>
              <a:ea typeface="DengXian" panose="02010600030101010101" pitchFamily="2" charset="-122"/>
            </a:endParaRPr>
          </a:p>
          <a:p>
            <a:r>
              <a:rPr lang="en-US" altLang="zh-CN" sz="1600" b="1" dirty="0">
                <a:latin typeface="Palatino Linotype" panose="02040502050505030304" pitchFamily="18" charset="0"/>
                <a:ea typeface="DengXian" panose="02010600030101010101" pitchFamily="2" charset="-122"/>
              </a:rPr>
              <a:t>2.A sharp decline (&gt;20%) in importance between them. </a:t>
            </a:r>
            <a:endParaRPr lang="en-US" altLang="zh-CN" sz="1600" b="1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</a:rPr>
              <a:t>𝑐</a:t>
            </a:r>
            <a:r>
              <a:rPr lang="en-US" altLang="zh-CN" sz="1400" dirty="0" err="1">
                <a:latin typeface="Palatino Linotype" panose="02040502050505030304" pitchFamily="18" charset="0"/>
              </a:rPr>
              <a:t>ℎ</a:t>
            </a:r>
            <a:r>
              <a:rPr lang="en-US" altLang="zh-CN" sz="1400" dirty="0">
                <a:latin typeface="Palatino Linotype" panose="02040502050505030304" pitchFamily="18" charset="0"/>
              </a:rPr>
              <a:t>𝑚𝑜𝑚 captures a broader trend of momentum that might </a:t>
            </a:r>
            <a:r>
              <a:rPr lang="en-US" altLang="zh-CN" sz="1400" dirty="0">
                <a:solidFill>
                  <a:srgbClr val="0070C0"/>
                </a:solidFill>
                <a:latin typeface="Palatino Linotype" panose="02040502050505030304" pitchFamily="18" charset="0"/>
              </a:rPr>
              <a:t>overshadow</a:t>
            </a:r>
            <a:r>
              <a:rPr lang="en-US" altLang="zh-CN" sz="1400" dirty="0">
                <a:latin typeface="Palatino Linotype" panose="02040502050505030304" pitchFamily="18" charset="0"/>
              </a:rPr>
              <a:t> specific ownership insights provided by 𝑙𝑎𝑟𝑔𝑒𝑠𝑡</a:t>
            </a:r>
            <a:r>
              <a:rPr lang="en-US" altLang="zh-CN" sz="1400" dirty="0" err="1">
                <a:latin typeface="Palatino Linotype" panose="02040502050505030304" pitchFamily="18" charset="0"/>
              </a:rPr>
              <a:t>ℎ</a:t>
            </a:r>
            <a:r>
              <a:rPr lang="en-US" altLang="zh-CN" sz="1400" dirty="0">
                <a:latin typeface="Palatino Linotype" panose="02040502050505030304" pitchFamily="18" charset="0"/>
              </a:rPr>
              <a:t>𝑜𝑙𝑑𝑒𝑟𝑟𝑎𝑡𝑒.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</a:rPr>
              <a:t>The relationship between ownership concentration and stock performance may be partly </a:t>
            </a:r>
            <a:r>
              <a:rPr lang="en-US" altLang="zh-CN" sz="1400" dirty="0">
                <a:solidFill>
                  <a:srgbClr val="0070C0"/>
                </a:solidFill>
                <a:latin typeface="Palatino Linotype" panose="02040502050505030304" pitchFamily="18" charset="0"/>
              </a:rPr>
              <a:t>mediated</a:t>
            </a:r>
            <a:r>
              <a:rPr lang="en-US" altLang="zh-CN" sz="1400" dirty="0">
                <a:latin typeface="Palatino Linotype" panose="02040502050505030304" pitchFamily="18" charset="0"/>
              </a:rPr>
              <a:t> by momentum, making it less independently valuable. </a:t>
            </a:r>
            <a:endParaRPr lang="zh-CN" alt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00BED0B-A329-D3BC-8E01-0EDC65B28370}"/>
              </a:ext>
            </a:extLst>
          </p:cNvPr>
          <p:cNvSpPr/>
          <p:nvPr/>
        </p:nvSpPr>
        <p:spPr>
          <a:xfrm>
            <a:off x="264840" y="1017557"/>
            <a:ext cx="9107785" cy="4376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Fundamental Factors</a:t>
            </a:r>
            <a:endParaRPr lang="en-US" altLang="zh-CN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750FB2-B7EB-71F5-A1FB-743CD234C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403997" y="964157"/>
            <a:ext cx="2943088" cy="58381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BD94B50-71E9-4FD7-04FA-3D95B254C578}"/>
              </a:ext>
            </a:extLst>
          </p:cNvPr>
          <p:cNvSpPr txBox="1"/>
          <p:nvPr/>
        </p:nvSpPr>
        <p:spPr>
          <a:xfrm>
            <a:off x="6104334" y="6608750"/>
            <a:ext cx="4951476" cy="501676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Figure2.10 Fundamental</a:t>
            </a:r>
            <a:r>
              <a:rPr lang="zh-CN" altLang="en-US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Feature Importance Change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endParaRPr lang="zh-CN" altLang="zh-CN" sz="12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42">
            <a:extLst>
              <a:ext uri="{FF2B5EF4-FFF2-40B4-BE49-F238E27FC236}">
                <a16:creationId xmlns:a16="http://schemas.microsoft.com/office/drawing/2014/main" id="{28E32923-74C2-5FFA-4D02-B3C9BAACA4B1}"/>
              </a:ext>
            </a:extLst>
          </p:cNvPr>
          <p:cNvSpPr/>
          <p:nvPr/>
        </p:nvSpPr>
        <p:spPr>
          <a:xfrm>
            <a:off x="6430117" y="1192063"/>
            <a:ext cx="2955278" cy="710612"/>
          </a:xfrm>
          <a:prstGeom prst="roundRect">
            <a:avLst/>
          </a:prstGeom>
          <a:solidFill>
            <a:schemeClr val="bg1">
              <a:alpha val="10000"/>
            </a:schemeClr>
          </a:solidFill>
          <a:ln w="38100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endParaRPr lang="zh-CN" alt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j-ea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7FACFE1-2144-FF4F-26B4-6DC57FAC40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13" y="3986425"/>
            <a:ext cx="3528616" cy="2229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F568227-7F1F-CE57-0343-BC28298F64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955" y="3986425"/>
            <a:ext cx="561111" cy="1561040"/>
          </a:xfrm>
          <a:prstGeom prst="rect">
            <a:avLst/>
          </a:prstGeom>
        </p:spPr>
      </p:pic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1F078B7E-C356-E3E4-DB7D-1F9B72D20BCB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flipH="1">
            <a:off x="7637321" y="1902675"/>
            <a:ext cx="270435" cy="20837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47EDC97C-DD19-D173-46F5-4D2B9DD8B414}"/>
              </a:ext>
            </a:extLst>
          </p:cNvPr>
          <p:cNvSpPr txBox="1">
            <a:spLocks/>
          </p:cNvSpPr>
          <p:nvPr/>
        </p:nvSpPr>
        <p:spPr bwMode="auto">
          <a:xfrm>
            <a:off x="425269" y="339531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5.2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875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00BED0B-A329-D3BC-8E01-0EDC65B28370}"/>
              </a:ext>
            </a:extLst>
          </p:cNvPr>
          <p:cNvSpPr/>
          <p:nvPr/>
        </p:nvSpPr>
        <p:spPr>
          <a:xfrm>
            <a:off x="264840" y="1017557"/>
            <a:ext cx="9107785" cy="4376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Macroeconomic Factors</a:t>
            </a:r>
            <a:endParaRPr lang="en-US" altLang="zh-CN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D94B50-71E9-4FD7-04FA-3D95B254C578}"/>
              </a:ext>
            </a:extLst>
          </p:cNvPr>
          <p:cNvSpPr txBox="1"/>
          <p:nvPr/>
        </p:nvSpPr>
        <p:spPr>
          <a:xfrm>
            <a:off x="1585908" y="6357912"/>
            <a:ext cx="4951476" cy="501676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Figure2.11 Macroeconomic</a:t>
            </a:r>
            <a:r>
              <a:rPr lang="zh-CN" altLang="en-US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Feature Importance Change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endParaRPr lang="zh-CN" altLang="zh-CN" sz="12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708CD2-6F16-8327-18F2-1A109A1C49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21"/>
          <a:stretch/>
        </p:blipFill>
        <p:spPr>
          <a:xfrm>
            <a:off x="487710" y="1570225"/>
            <a:ext cx="5366480" cy="4487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E9A686F-EF68-008B-5395-754AC6812ABC}"/>
                  </a:ext>
                </a:extLst>
              </p:cNvPr>
              <p:cNvSpPr txBox="1"/>
              <p:nvPr/>
            </p:nvSpPr>
            <p:spPr>
              <a:xfrm>
                <a:off x="6091058" y="1693670"/>
                <a:ext cx="3340299" cy="4240969"/>
              </a:xfrm>
              <a:prstGeom prst="rect">
                <a:avLst/>
              </a:prstGeom>
              <a:noFill/>
              <a:ln w="15875" cap="rnd" cmpd="sng">
                <a:solidFill>
                  <a:srgbClr val="002060">
                    <a:alpha val="70895"/>
                  </a:srgbClr>
                </a:solidFill>
                <a:prstDash val="sysDot"/>
                <a:rou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1" dirty="0">
                    <a:latin typeface="Palatino Linotype" panose="02040502050505030304" pitchFamily="18" charset="0"/>
                    <a:ea typeface="DengXian" panose="02010600030101010101" pitchFamily="2" charset="-122"/>
                  </a:rPr>
                  <a:t>1.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𝒏𝒕𝒊𝒔</m:t>
                    </m:r>
                  </m:oMath>
                </a14:m>
                <a:r>
                  <a:rPr lang="zh-CN" altLang="zh-CN" sz="1400" b="1" dirty="0">
                    <a:effectLst/>
                  </a:rPr>
                  <a:t> </a:t>
                </a:r>
                <a:r>
                  <a:rPr lang="en-US" altLang="zh-CN" sz="1600" b="1" dirty="0">
                    <a:latin typeface="Palatino Linotype" panose="02040502050505030304" pitchFamily="18" charset="0"/>
                    <a:ea typeface="DengXian" panose="02010600030101010101" pitchFamily="2" charset="-122"/>
                  </a:rPr>
                  <a:t>&amp; </a:t>
                </a:r>
                <a:r>
                  <a:rPr lang="en-US" altLang="zh-CN" sz="1400" b="1" dirty="0">
                    <a:latin typeface="Palatino Linotype" panose="02040502050505030304" pitchFamily="18" charset="0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𝒎𝒕𝒓</m:t>
                    </m:r>
                  </m:oMath>
                </a14:m>
                <a:r>
                  <a:rPr lang="zh-CN" altLang="zh-CN" sz="1200" b="1" dirty="0"/>
                  <a:t> </a:t>
                </a:r>
                <a:r>
                  <a:rPr lang="en-US" altLang="zh-CN" sz="1200" b="1" dirty="0"/>
                  <a:t> </a:t>
                </a:r>
                <a:r>
                  <a:rPr lang="en-US" altLang="zh-CN" sz="1600" b="1" dirty="0">
                    <a:latin typeface="Palatino Linotype" panose="02040502050505030304" pitchFamily="18" charset="0"/>
                  </a:rPr>
                  <a:t>take up top 10 </a:t>
                </a:r>
                <a:endParaRPr lang="en-US" altLang="zh-CN" sz="1400" b="1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altLang="zh-CN" sz="1400" dirty="0" err="1">
                    <a:latin typeface="Palatino Linotype" panose="02040502050505030304" pitchFamily="18" charset="0"/>
                  </a:rPr>
                  <a:t>ntis</a:t>
                </a:r>
                <a:r>
                  <a:rPr lang="en-US" altLang="zh-CN" sz="1400" dirty="0">
                    <a:latin typeface="Palatino Linotype" panose="02040502050505030304" pitchFamily="18" charset="0"/>
                  </a:rPr>
                  <a:t> measures the level of issuance activity. 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</a:rPr>
                  <a:t>China has been adopting an approval-based IPO system.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</a:rPr>
                  <a:t>China Securities Regulatory Commission often suspends or reduces the volume of IPOs when the market is down.</a:t>
                </a:r>
              </a:p>
              <a:p>
                <a:pPr marL="285750" indent="-285750">
                  <a:buFont typeface="Wingdings" pitchFamily="2" charset="2"/>
                  <a:buChar char="p"/>
                </a:pPr>
                <a:endParaRPr lang="en-US" altLang="zh-CN" sz="1400" dirty="0">
                  <a:latin typeface="Palatino Linotype" panose="02040502050505030304" pitchFamily="18" charset="0"/>
                  <a:ea typeface="DengXian" panose="02010600030101010101" pitchFamily="2" charset="-122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endParaRPr lang="en-US" altLang="zh-CN" sz="14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altLang="zh-CN" sz="1400" dirty="0">
                    <a:latin typeface="Palatino Linotype" panose="02040502050505030304" pitchFamily="18" charset="0"/>
                  </a:rPr>
                  <a:t>𝑚𝑡𝑟 </a:t>
                </a:r>
                <a:r>
                  <a:rPr lang="en-US" altLang="zh-CN" sz="1400" dirty="0">
                    <a:latin typeface="Palatino Linotype" panose="02040502050505030304" pitchFamily="18" charset="0"/>
                    <a:ea typeface="DengXian" panose="02010600030101010101" pitchFamily="2" charset="-122"/>
                  </a:rPr>
                  <a:t>measures the trading volume relative to the outstanding shares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400" dirty="0">
                  <a:latin typeface="Palatino Linotype" panose="02040502050505030304" pitchFamily="18" charset="0"/>
                  <a:ea typeface="DengXian" panose="02010600030101010101" pitchFamily="2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Palatino Linotype" panose="02040502050505030304" pitchFamily="18" charset="0"/>
                    <a:ea typeface="DengXian" panose="02010600030101010101" pitchFamily="2" charset="-122"/>
                  </a:rPr>
                  <a:t>The Chinese stock market has a high proportion of retail investors and a tendency for rapid sentiment-driven movements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E9A686F-EF68-008B-5395-754AC6812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058" y="1693670"/>
                <a:ext cx="3340299" cy="4240969"/>
              </a:xfrm>
              <a:prstGeom prst="rect">
                <a:avLst/>
              </a:prstGeom>
              <a:blipFill>
                <a:blip r:embed="rId4"/>
                <a:stretch>
                  <a:fillRect l="-755" b="-297"/>
                </a:stretch>
              </a:blipFill>
              <a:ln w="15875" cap="rnd" cmpd="sng">
                <a:solidFill>
                  <a:srgbClr val="002060">
                    <a:alpha val="70895"/>
                  </a:srgbClr>
                </a:solidFill>
                <a:prstDash val="sysDot"/>
                <a:rou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右大括号 12">
            <a:extLst>
              <a:ext uri="{FF2B5EF4-FFF2-40B4-BE49-F238E27FC236}">
                <a16:creationId xmlns:a16="http://schemas.microsoft.com/office/drawing/2014/main" id="{E1501F0B-A7ED-3D3E-F27A-16193F180BDE}"/>
              </a:ext>
            </a:extLst>
          </p:cNvPr>
          <p:cNvSpPr/>
          <p:nvPr/>
        </p:nvSpPr>
        <p:spPr>
          <a:xfrm>
            <a:off x="5676472" y="4684806"/>
            <a:ext cx="288032" cy="936104"/>
          </a:xfrm>
          <a:prstGeom prst="rightBrace">
            <a:avLst/>
          </a:prstGeom>
          <a:ln w="28575" cap="flat">
            <a:solidFill>
              <a:schemeClr val="bg2">
                <a:lumMod val="75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ACF8B6D-472E-B0D4-40DE-F38BE4DD5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69" y="339531"/>
            <a:ext cx="9368110" cy="61118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dirty="0"/>
              <a:t>5.2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122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00BED0B-A329-D3BC-8E01-0EDC65B28370}"/>
              </a:ext>
            </a:extLst>
          </p:cNvPr>
          <p:cNvSpPr/>
          <p:nvPr/>
        </p:nvSpPr>
        <p:spPr>
          <a:xfrm>
            <a:off x="264840" y="1017557"/>
            <a:ext cx="9107785" cy="4376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Macroeconomic Factors</a:t>
            </a:r>
            <a:endParaRPr lang="en-US" altLang="zh-CN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D94B50-71E9-4FD7-04FA-3D95B254C578}"/>
              </a:ext>
            </a:extLst>
          </p:cNvPr>
          <p:cNvSpPr txBox="1"/>
          <p:nvPr/>
        </p:nvSpPr>
        <p:spPr>
          <a:xfrm>
            <a:off x="1585908" y="6357912"/>
            <a:ext cx="4951476" cy="501676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Figure2.11 Macroeconomic</a:t>
            </a:r>
            <a:r>
              <a:rPr lang="zh-CN" altLang="en-US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Feature Importance Change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endParaRPr lang="zh-CN" altLang="zh-CN" sz="12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708CD2-6F16-8327-18F2-1A109A1C49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21"/>
          <a:stretch/>
        </p:blipFill>
        <p:spPr>
          <a:xfrm>
            <a:off x="487710" y="1570225"/>
            <a:ext cx="5256584" cy="4487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E9A686F-EF68-008B-5395-754AC6812ABC}"/>
                  </a:ext>
                </a:extLst>
              </p:cNvPr>
              <p:cNvSpPr txBox="1"/>
              <p:nvPr/>
            </p:nvSpPr>
            <p:spPr>
              <a:xfrm>
                <a:off x="5921292" y="1194605"/>
                <a:ext cx="3451333" cy="4862870"/>
              </a:xfrm>
              <a:prstGeom prst="rect">
                <a:avLst/>
              </a:prstGeom>
              <a:noFill/>
              <a:ln w="15875" cap="rnd" cmpd="sng">
                <a:solidFill>
                  <a:srgbClr val="002060">
                    <a:alpha val="70895"/>
                  </a:srgbClr>
                </a:solidFill>
                <a:prstDash val="sysDot"/>
                <a:rou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latin typeface="Palatino Linotype" panose="02040502050505030304" pitchFamily="18" charset="0"/>
                    <a:ea typeface="DengXian" panose="02010600030101010101" pitchFamily="2" charset="-122"/>
                  </a:rPr>
                  <a:t>2. </a:t>
                </a:r>
                <a:r>
                  <a:rPr lang="en-US" altLang="zh-CN" sz="1600" i="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sz="1600" b="0" i="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harp decline</a:t>
                </a:r>
              </a:p>
              <a:p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altLang="zh-CN" sz="1400" b="1" dirty="0">
                    <a:latin typeface="Palatino Linotype" panose="02040502050505030304" pitchFamily="18" charset="0"/>
                  </a:rPr>
                  <a:t>Differential Impact on Market Phases</a:t>
                </a:r>
                <a:r>
                  <a:rPr lang="en-US" altLang="zh-CN" sz="1400" dirty="0">
                    <a:latin typeface="Palatino Linotype" panose="02040502050505030304" pitchFamily="18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𝑛𝑡𝑖𝑠</m:t>
                    </m:r>
                  </m:oMath>
                </a14:m>
                <a:r>
                  <a:rPr lang="en-US" altLang="zh-CN" sz="1400" dirty="0">
                    <a:latin typeface="Palatino Linotype" panose="02040502050505030304" pitchFamily="18" charset="0"/>
                  </a:rPr>
                  <a:t> serves as a proxy for broader economic trends——less prone to short-term fluctuations.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altLang="zh-CN" sz="1400" b="1" dirty="0">
                    <a:latin typeface="Palatino Linotype" panose="02040502050505030304" pitchFamily="18" charset="0"/>
                  </a:rPr>
                  <a:t>Factor Redundancy and Complementarity:</a:t>
                </a:r>
                <a:endParaRPr lang="en-US" altLang="zh-CN" sz="1400" b="1" i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𝑚𝑡𝑟</m:t>
                    </m:r>
                    <m:r>
                      <a:rPr lang="zh-CN" alt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400" dirty="0">
                    <a:latin typeface="Palatino Linotype" panose="02040502050505030304" pitchFamily="18" charset="0"/>
                  </a:rPr>
                  <a:t>might share predictive patterns with other liquidity-related factors.</a:t>
                </a:r>
              </a:p>
              <a:p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altLang="zh-CN" sz="1400" b="1" dirty="0">
                    <a:latin typeface="Palatino Linotype" panose="02040502050505030304" pitchFamily="18" charset="0"/>
                  </a:rPr>
                  <a:t>Structural Market Characteristics:</a:t>
                </a:r>
                <a14:m>
                  <m:oMath xmlns:m="http://schemas.openxmlformats.org/officeDocument/2006/math">
                    <m:r>
                      <a:rPr lang="en-US" altLang="zh-CN" sz="1400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400" b="1" i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𝑛𝑡𝑖𝑠</m:t>
                    </m:r>
                    <m:r>
                      <a:rPr lang="zh-CN" alt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400" dirty="0">
                    <a:latin typeface="Palatino Linotype" panose="02040502050505030304" pitchFamily="18" charset="0"/>
                  </a:rPr>
                  <a:t>aligns well with the market’s policy-sensitive nature.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𝑚𝑡𝑟</m:t>
                    </m:r>
                  </m:oMath>
                </a14:m>
                <a:r>
                  <a:rPr lang="en-US" altLang="zh-CN" sz="1400" dirty="0">
                    <a:latin typeface="Palatino Linotype" panose="02040502050505030304" pitchFamily="18" charset="0"/>
                  </a:rPr>
                  <a:t> fluctuats with</a:t>
                </a:r>
                <a:r>
                  <a:rPr lang="zh-CN" altLang="en-US" sz="1400" dirty="0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400" dirty="0">
                    <a:latin typeface="Palatino Linotype" panose="02040502050505030304" pitchFamily="18" charset="0"/>
                  </a:rPr>
                  <a:t>sentiment-driven trading spurts typical in markets with high retail participation, like China’s.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E9A686F-EF68-008B-5395-754AC6812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292" y="1194605"/>
                <a:ext cx="3451333" cy="4862870"/>
              </a:xfrm>
              <a:prstGeom prst="rect">
                <a:avLst/>
              </a:prstGeom>
              <a:blipFill>
                <a:blip r:embed="rId4"/>
                <a:stretch>
                  <a:fillRect l="-727" t="-259" r="-1455"/>
                </a:stretch>
              </a:blipFill>
              <a:ln w="15875" cap="rnd" cmpd="sng">
                <a:solidFill>
                  <a:srgbClr val="002060">
                    <a:alpha val="70895"/>
                  </a:srgbClr>
                </a:solidFill>
                <a:prstDash val="sysDot"/>
                <a:rou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箭头 5">
            <a:extLst>
              <a:ext uri="{FF2B5EF4-FFF2-40B4-BE49-F238E27FC236}">
                <a16:creationId xmlns:a16="http://schemas.microsoft.com/office/drawing/2014/main" id="{72137E75-38CB-D1FD-5FAD-872E2F80B0A1}"/>
              </a:ext>
            </a:extLst>
          </p:cNvPr>
          <p:cNvSpPr/>
          <p:nvPr/>
        </p:nvSpPr>
        <p:spPr>
          <a:xfrm rot="18862004">
            <a:off x="3467296" y="4363488"/>
            <a:ext cx="2849827" cy="99980"/>
          </a:xfrm>
          <a:prstGeom prst="rightArrow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kumimoji="1"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D40B0F18-1D6D-0044-9CEF-4FF8B270D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69" y="339531"/>
            <a:ext cx="9368110" cy="61118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dirty="0"/>
              <a:t>5.2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38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EA5E60F-27CB-FF48-A51B-58A184A24023}"/>
              </a:ext>
            </a:extLst>
          </p:cNvPr>
          <p:cNvGrpSpPr/>
          <p:nvPr/>
        </p:nvGrpSpPr>
        <p:grpSpPr>
          <a:xfrm>
            <a:off x="451278" y="1005207"/>
            <a:ext cx="9001856" cy="5649760"/>
            <a:chOff x="451278" y="647711"/>
            <a:chExt cx="9001856" cy="5649760"/>
          </a:xfrm>
        </p:grpSpPr>
        <p:sp>
          <p:nvSpPr>
            <p:cNvPr id="3" name="Text Placeholder 5"/>
            <p:cNvSpPr txBox="1">
              <a:spLocks/>
            </p:cNvSpPr>
            <p:nvPr/>
          </p:nvSpPr>
          <p:spPr>
            <a:xfrm>
              <a:off x="451278" y="647711"/>
              <a:ext cx="9001855" cy="2267903"/>
            </a:xfrm>
            <a:prstGeom prst="rect">
              <a:avLst/>
            </a:prstGeom>
          </p:spPr>
          <p:txBody>
            <a:bodyPr/>
            <a:lstStyle>
              <a:lvl1pPr marL="188568" indent="-188568" algn="l" defTabSz="957925" rtl="0" eaLnBrk="1" latinLnBrk="0" hangingPunct="1">
                <a:lnSpc>
                  <a:spcPct val="90000"/>
                </a:lnSpc>
                <a:spcBef>
                  <a:spcPts val="1467"/>
                </a:spcBef>
                <a:buClr>
                  <a:schemeClr val="bg2"/>
                </a:buClr>
                <a:buSzPct val="100000"/>
                <a:buFont typeface="Arial" pitchFamily="34" charset="0"/>
                <a:buChar char="■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325695" indent="-13411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Char char="•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512905" indent="-188568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Char char="–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663759" indent="-143689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Char char="-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807071" indent="-143312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Char char="-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>
                <a:spcAft>
                  <a:spcPts val="500"/>
                </a:spcAft>
                <a:buFont typeface="Wingdings" pitchFamily="2" charset="2"/>
                <a:buChar char="Ø"/>
              </a:pPr>
              <a:r>
                <a:rPr lang="en-US" sz="1600" b="1" dirty="0"/>
                <a:t> Research object</a:t>
              </a:r>
              <a:r>
                <a:rPr lang="en-US" sz="1600" dirty="0"/>
                <a:t>:</a:t>
              </a:r>
              <a:r>
                <a:rPr lang="en-US" sz="1600" b="1" dirty="0"/>
                <a:t> </a:t>
              </a:r>
              <a:r>
                <a:rPr lang="en-US" altLang="zh-CN" sz="1600" dirty="0"/>
                <a:t>CSI 500 (constituent stocks on September 30, 2024)</a:t>
              </a:r>
            </a:p>
            <a:p>
              <a:pPr marL="0" lvl="1">
                <a:spcAft>
                  <a:spcPts val="500"/>
                </a:spcAft>
                <a:buFont typeface="Wingdings" pitchFamily="2" charset="2"/>
                <a:buChar char="Ø"/>
              </a:pPr>
              <a:r>
                <a:rPr lang="en-US" sz="1600" b="1" dirty="0"/>
                <a:t> Time </a:t>
              </a:r>
              <a:r>
                <a:rPr lang="en-US" altLang="zh-CN" sz="1600" b="1" dirty="0"/>
                <a:t>i</a:t>
              </a:r>
              <a:r>
                <a:rPr lang="en-US" sz="1600" b="1" dirty="0"/>
                <a:t>nterval</a:t>
              </a:r>
              <a:r>
                <a:rPr lang="en-US" sz="1600" dirty="0"/>
                <a:t>: </a:t>
              </a:r>
              <a:r>
                <a:rPr lang="en-US" altLang="zh-CN" sz="1600" dirty="0"/>
                <a:t>January 1st, 2019 – June 30th, 2024 (5.5 years with 1312 trading days) </a:t>
              </a:r>
            </a:p>
            <a:p>
              <a:pPr marL="0" lvl="1">
                <a:spcAft>
                  <a:spcPts val="500"/>
                </a:spcAft>
                <a:buFont typeface="Wingdings" pitchFamily="2" charset="2"/>
                <a:buChar char="Ø"/>
              </a:pPr>
              <a:r>
                <a:rPr lang="en-US" altLang="zh-CN" sz="1600" b="1" dirty="0"/>
                <a:t> Highest number of trading days</a:t>
              </a:r>
              <a:r>
                <a:rPr lang="en-US" altLang="zh-CN" sz="1600" dirty="0"/>
                <a:t>: 1312 days, </a:t>
              </a:r>
              <a:r>
                <a:rPr lang="en-US" sz="1600" dirty="0"/>
                <a:t>CHINA BAOAN GROUP CO., LTD (000009.sz)</a:t>
              </a:r>
            </a:p>
            <a:p>
              <a:pPr marL="0" lvl="1">
                <a:spcAft>
                  <a:spcPts val="500"/>
                </a:spcAft>
                <a:buFont typeface="Wingdings" pitchFamily="2" charset="2"/>
                <a:buChar char="Ø"/>
              </a:pPr>
              <a:r>
                <a:rPr lang="en-US" sz="1600" b="1" dirty="0"/>
                <a:t> L</a:t>
              </a:r>
              <a:r>
                <a:rPr lang="en-US" altLang="zh-CN" sz="1600" b="1" dirty="0"/>
                <a:t>owest number of trading days</a:t>
              </a:r>
              <a:r>
                <a:rPr lang="en-US" altLang="zh-CN" sz="1600" dirty="0"/>
                <a:t>: 277days, </a:t>
              </a:r>
              <a:r>
                <a:rPr lang="en-US" sz="1600" dirty="0"/>
                <a:t>KEDA Industrial Group (600499.sh)</a:t>
              </a:r>
            </a:p>
            <a:p>
              <a:pPr marL="0" lvl="1">
                <a:spcAft>
                  <a:spcPts val="500"/>
                </a:spcAft>
                <a:buFont typeface="Wingdings" pitchFamily="2" charset="2"/>
                <a:buChar char="Ø"/>
              </a:pPr>
              <a:r>
                <a:rPr lang="en-US" sz="1600" dirty="0"/>
                <a:t> </a:t>
              </a:r>
              <a:r>
                <a:rPr lang="en-US" sz="1600" b="1" dirty="0"/>
                <a:t>Label</a:t>
              </a:r>
              <a:r>
                <a:rPr lang="zh-CN" altLang="en-US" sz="1600" b="1" dirty="0"/>
                <a:t>：</a:t>
              </a:r>
              <a:endParaRPr lang="en-US" sz="1600" b="1" dirty="0"/>
            </a:p>
          </p:txBody>
        </p:sp>
        <p:sp>
          <p:nvSpPr>
            <p:cNvPr id="4" name="Text Box 10">
              <a:extLst>
                <a:ext uri="{FF2B5EF4-FFF2-40B4-BE49-F238E27FC236}">
                  <a16:creationId xmlns:a16="http://schemas.microsoft.com/office/drawing/2014/main" id="{AF45F00E-04F0-4BF5-9944-0DE6436C9783}"/>
                </a:ext>
              </a:extLst>
            </p:cNvPr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51279" y="2919549"/>
              <a:ext cx="2880000" cy="353756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bg2"/>
              </a:solidFill>
              <a:miter lim="800000"/>
              <a:headEnd/>
              <a:tailEnd type="none" w="sm" len="med"/>
            </a:ln>
          </p:spPr>
          <p:txBody>
            <a:bodyPr lIns="36000" tIns="36000" rIns="36000" bIns="36000" anchor="ctr" anchorCtr="1"/>
            <a:lstStyle/>
            <a:p>
              <a:pPr algn="ctr" defTabSz="957263"/>
              <a:r>
                <a:rPr lang="en-US" sz="1400" b="1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Daily Trading Data</a:t>
              </a:r>
            </a:p>
          </p:txBody>
        </p:sp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1D695D1A-0DD0-4D80-A41E-2E99646B8168}"/>
                </a:ext>
              </a:extLst>
            </p:cNvPr>
            <p:cNvSpPr txBox="1">
              <a:spLocks/>
            </p:cNvSpPr>
            <p:nvPr/>
          </p:nvSpPr>
          <p:spPr>
            <a:xfrm>
              <a:off x="451278" y="3277240"/>
              <a:ext cx="2880000" cy="3020231"/>
            </a:xfrm>
            <a:prstGeom prst="rect">
              <a:avLst/>
            </a:prstGeom>
            <a:ln w="12700">
              <a:solidFill>
                <a:schemeClr val="bg2"/>
              </a:solidFill>
            </a:ln>
          </p:spPr>
          <p:txBody>
            <a:bodyPr wrap="square" lIns="36000" tIns="36000" rIns="36000" bIns="3600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O</a:t>
              </a:r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pen</a:t>
              </a:r>
              <a:endParaRPr lang="en-US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Close</a:t>
              </a:r>
            </a:p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High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L</a:t>
              </a:r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ow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Volume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Amount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Amplitude</a:t>
              </a:r>
            </a:p>
            <a:p>
              <a:pPr lvl="1"/>
              <a:r>
                <a:rPr lang="en-US" dirty="0" err="1">
                  <a:solidFill>
                    <a:schemeClr val="tx1"/>
                  </a:solidFill>
                  <a:latin typeface="Palatino Linotype" panose="02040502050505030304" pitchFamily="18" charset="0"/>
                </a:rPr>
                <a:t>RF_Rate</a:t>
              </a:r>
              <a:endParaRPr lang="en-US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  <a:p>
              <a:pPr lvl="1"/>
              <a:r>
                <a:rPr lang="en-US" dirty="0" err="1">
                  <a:solidFill>
                    <a:schemeClr val="tx1"/>
                  </a:solidFill>
                  <a:latin typeface="Palatino Linotype" panose="02040502050505030304" pitchFamily="18" charset="0"/>
                </a:rPr>
                <a:t>RF_Amt</a:t>
              </a:r>
              <a:endParaRPr lang="en-US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Turnover</a:t>
              </a:r>
            </a:p>
            <a:p>
              <a:pPr lvl="1"/>
              <a:r>
                <a:rPr lang="en-US" dirty="0" err="1">
                  <a:solidFill>
                    <a:schemeClr val="tx1"/>
                  </a:solidFill>
                  <a:latin typeface="Palatino Linotype" panose="02040502050505030304" pitchFamily="18" charset="0"/>
                </a:rPr>
                <a:t>Vwap</a:t>
              </a:r>
              <a:endParaRPr lang="en-US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6" name="Text Box 10">
              <a:extLst>
                <a:ext uri="{FF2B5EF4-FFF2-40B4-BE49-F238E27FC236}">
                  <a16:creationId xmlns:a16="http://schemas.microsoft.com/office/drawing/2014/main" id="{AA205043-FD9E-42E5-81E9-09922175C051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3512207" y="2919549"/>
              <a:ext cx="2880000" cy="357690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bg2"/>
              </a:solidFill>
              <a:miter lim="800000"/>
              <a:headEnd/>
              <a:tailEnd type="none" w="sm" len="med"/>
            </a:ln>
          </p:spPr>
          <p:txBody>
            <a:bodyPr lIns="36000" tIns="36000" rIns="36000" bIns="36000" anchor="ctr" anchorCtr="1"/>
            <a:lstStyle/>
            <a:p>
              <a:pPr algn="ctr" defTabSz="957263"/>
              <a:r>
                <a:rPr lang="en-US" sz="1400" b="1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High-frequency Data</a:t>
              </a:r>
            </a:p>
          </p:txBody>
        </p:sp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8A30AF14-9BE7-4AAB-A45C-DCEB8EFA97BD}"/>
                </a:ext>
              </a:extLst>
            </p:cNvPr>
            <p:cNvSpPr txBox="1">
              <a:spLocks/>
            </p:cNvSpPr>
            <p:nvPr/>
          </p:nvSpPr>
          <p:spPr>
            <a:xfrm>
              <a:off x="3512206" y="3277239"/>
              <a:ext cx="2880000" cy="3020231"/>
            </a:xfrm>
            <a:prstGeom prst="rect">
              <a:avLst/>
            </a:prstGeom>
            <a:ln w="12700">
              <a:solidFill>
                <a:schemeClr val="bg2"/>
              </a:solidFill>
            </a:ln>
          </p:spPr>
          <p:txBody>
            <a:bodyPr wrap="square" lIns="36000" tIns="36000" rIns="36000" bIns="3600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Open</a:t>
              </a:r>
            </a:p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Close</a:t>
              </a:r>
            </a:p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High</a:t>
              </a:r>
            </a:p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Low</a:t>
              </a:r>
            </a:p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Volume</a:t>
              </a:r>
            </a:p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Amount</a:t>
              </a:r>
            </a:p>
            <a:p>
              <a:pPr lvl="1"/>
              <a:r>
                <a:rPr lang="en-US" altLang="zh-CN" dirty="0" err="1">
                  <a:solidFill>
                    <a:schemeClr val="tx1"/>
                  </a:solidFill>
                  <a:latin typeface="Palatino Linotype" panose="02040502050505030304" pitchFamily="18" charset="0"/>
                </a:rPr>
                <a:t>Back_adj</a:t>
              </a:r>
              <a:endPara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  <a:p>
              <a:pPr lvl="1"/>
              <a:r>
                <a:rPr lang="en-US" altLang="zh-CN" dirty="0" err="1">
                  <a:solidFill>
                    <a:schemeClr val="tx1"/>
                  </a:solidFill>
                  <a:latin typeface="Palatino Linotype" panose="02040502050505030304" pitchFamily="18" charset="0"/>
                </a:rPr>
                <a:t>Turnover_float</a:t>
              </a:r>
              <a:endPara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8" name="Text Box 10">
              <a:extLst>
                <a:ext uri="{FF2B5EF4-FFF2-40B4-BE49-F238E27FC236}">
                  <a16:creationId xmlns:a16="http://schemas.microsoft.com/office/drawing/2014/main" id="{5333EF5B-5BBA-4B59-B4C6-2D1C8AFDCFA7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6573133" y="2919549"/>
              <a:ext cx="2880000" cy="357690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bg2"/>
              </a:solidFill>
              <a:miter lim="800000"/>
              <a:headEnd/>
              <a:tailEnd type="none" w="sm" len="med"/>
            </a:ln>
          </p:spPr>
          <p:txBody>
            <a:bodyPr lIns="36000" tIns="36000" rIns="36000" bIns="36000" anchor="ctr" anchorCtr="1"/>
            <a:lstStyle/>
            <a:p>
              <a:pPr algn="ctr" defTabSz="957263"/>
              <a:r>
                <a:rPr lang="en-US" sz="1400" b="1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Macro &amp; Fundamental Data</a:t>
              </a:r>
            </a:p>
          </p:txBody>
        </p:sp>
        <p:sp>
          <p:nvSpPr>
            <p:cNvPr id="9" name="Text Placeholder 5">
              <a:extLst>
                <a:ext uri="{FF2B5EF4-FFF2-40B4-BE49-F238E27FC236}">
                  <a16:creationId xmlns:a16="http://schemas.microsoft.com/office/drawing/2014/main" id="{87A82F51-2AC7-4D70-8B48-9E587281E783}"/>
                </a:ext>
              </a:extLst>
            </p:cNvPr>
            <p:cNvSpPr txBox="1">
              <a:spLocks/>
            </p:cNvSpPr>
            <p:nvPr/>
          </p:nvSpPr>
          <p:spPr>
            <a:xfrm>
              <a:off x="6573134" y="3277239"/>
              <a:ext cx="2880000" cy="3020231"/>
            </a:xfrm>
            <a:prstGeom prst="rect">
              <a:avLst/>
            </a:prstGeom>
            <a:ln w="12700">
              <a:solidFill>
                <a:schemeClr val="bg2"/>
              </a:solidFill>
            </a:ln>
          </p:spPr>
          <p:txBody>
            <a:bodyPr wrap="square" lIns="36000" tIns="36000" rIns="36000" bIns="3600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Monthly Overview Documents of Shanghai Stock Exchange and Shenzhen Stock Exchange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Data from the National Bureau of Statistics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Data of China's treasury bond bond yield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B</a:t>
              </a:r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alance sheet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Cash Flow Statement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Income Statement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Relative Value Index</a:t>
              </a:r>
            </a:p>
          </p:txBody>
        </p:sp>
      </p:grpSp>
      <p:sp>
        <p:nvSpPr>
          <p:cNvPr id="10" name="标题 1">
            <a:extLst>
              <a:ext uri="{FF2B5EF4-FFF2-40B4-BE49-F238E27FC236}">
                <a16:creationId xmlns:a16="http://schemas.microsoft.com/office/drawing/2014/main" id="{5D67F281-85D7-5C4D-B173-3326E3A30201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dirty="0"/>
              <a:t>Data Collection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2">
                <a:extLst>
                  <a:ext uri="{FF2B5EF4-FFF2-40B4-BE49-F238E27FC236}">
                    <a16:creationId xmlns:a16="http://schemas.microsoft.com/office/drawing/2014/main" id="{910C30AE-7CFA-3146-853B-2E4F4DED171F}"/>
                  </a:ext>
                </a:extLst>
              </p:cNvPr>
              <p:cNvSpPr txBox="1"/>
              <p:nvPr/>
            </p:nvSpPr>
            <p:spPr>
              <a:xfrm>
                <a:off x="1603833" y="2559061"/>
                <a:ext cx="3348372" cy="596574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𝑎𝑏𝑒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𝑂𝑝𝑒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𝑂𝑝𝑒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𝑂𝑝𝑒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" name="文本框 12">
                <a:extLst>
                  <a:ext uri="{FF2B5EF4-FFF2-40B4-BE49-F238E27FC236}">
                    <a16:creationId xmlns:a16="http://schemas.microsoft.com/office/drawing/2014/main" id="{910C30AE-7CFA-3146-853B-2E4F4DED1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833" y="2559061"/>
                <a:ext cx="3348372" cy="596574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  <a:ln w="6350" cap="flat">
                <a:noFill/>
                <a:miter lim="8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74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D52A38E0-3EFA-A2D6-B055-837E8D53CF4F}"/>
              </a:ext>
            </a:extLst>
          </p:cNvPr>
          <p:cNvSpPr/>
          <p:nvPr/>
        </p:nvSpPr>
        <p:spPr>
          <a:xfrm>
            <a:off x="308916" y="1122855"/>
            <a:ext cx="9107785" cy="40305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800" b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Total</a:t>
            </a:r>
            <a:r>
              <a:rPr lang="en-US" altLang="zh-CN" sz="18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1800" b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167 Original Factors</a:t>
            </a:r>
            <a:endParaRPr lang="en-US" altLang="zh-CN" sz="1800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E196A1-C4AF-D045-DF61-03A819A6A0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95" y="1761046"/>
            <a:ext cx="4356484" cy="43564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B2DE2DD-9C30-6323-8116-38DEC4D49E30}"/>
              </a:ext>
            </a:extLst>
          </p:cNvPr>
          <p:cNvSpPr/>
          <p:nvPr/>
        </p:nvSpPr>
        <p:spPr>
          <a:xfrm>
            <a:off x="308916" y="1620928"/>
            <a:ext cx="4356483" cy="463671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sz="1600" b="1" i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Daily Trading Factors (26)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Capture essential market dynamics at a </a:t>
            </a:r>
            <a:r>
              <a:rPr lang="en-US" altLang="zh-CN" sz="1400" b="1" dirty="0">
                <a:solidFill>
                  <a:srgbClr val="0070C0"/>
                </a:solidFill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daily</a:t>
            </a:r>
            <a:r>
              <a:rPr lang="en-US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frequency and serve as the core building blocks.</a:t>
            </a:r>
          </a:p>
          <a:p>
            <a:pPr algn="just">
              <a:lnSpc>
                <a:spcPct val="120000"/>
              </a:lnSpc>
            </a:pPr>
            <a:endParaRPr lang="en-US" altLang="zh-CN" sz="500" b="1" i="1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sz="1600" b="1" i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High Frequency Factors (64)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Identify </a:t>
            </a:r>
            <a:r>
              <a:rPr lang="en-US" altLang="zh-CN" sz="1400" b="1" dirty="0">
                <a:solidFill>
                  <a:srgbClr val="0070C0"/>
                </a:solidFill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short-term</a:t>
            </a:r>
            <a:r>
              <a:rPr lang="en-US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price movements, volatility, and liquidity, which are crucial for predicting price in the short run.</a:t>
            </a:r>
            <a:r>
              <a:rPr lang="zh-CN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1400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altLang="zh-CN" sz="500" b="1" i="1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sz="1600" b="1" i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Fundamental Factors (66)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Derived from </a:t>
            </a:r>
            <a:r>
              <a:rPr lang="en-US" altLang="zh-CN" sz="1400" b="1" dirty="0">
                <a:solidFill>
                  <a:srgbClr val="0070C0"/>
                </a:solidFill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company financials</a:t>
            </a:r>
            <a:r>
              <a:rPr lang="en-US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, representing various aspects of a firm’s profitability, growth, leverage, and operational efficiency. </a:t>
            </a:r>
          </a:p>
          <a:p>
            <a:pPr algn="just">
              <a:lnSpc>
                <a:spcPct val="120000"/>
              </a:lnSpc>
            </a:pPr>
            <a:endParaRPr lang="en-US" altLang="zh-CN" sz="500" b="1" i="1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sz="1600" b="1" i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Macroeconomic Factors  (11)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Provide context on liquidity, economic growth, inflation, and monetary policy trends, which are crucial drivers of stock performance over </a:t>
            </a:r>
            <a:r>
              <a:rPr lang="en-US" altLang="zh-CN" sz="1400" b="1" dirty="0">
                <a:solidFill>
                  <a:srgbClr val="0070C0"/>
                </a:solidFill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longer horizons</a:t>
            </a:r>
            <a:r>
              <a:rPr lang="en-US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1400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4F5B6D7-5F40-3E4A-88B2-528B4E547A5E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2. Factor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r>
              <a:rPr lang="zh-CN" altLang="en-US" dirty="0"/>
              <a:t>｜</a:t>
            </a:r>
            <a:r>
              <a:rPr lang="en-US" altLang="zh-CN" dirty="0"/>
              <a:t>Factor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endParaRPr lang="en-US" dirty="0"/>
          </a:p>
        </p:txBody>
      </p:sp>
      <p:sp>
        <p:nvSpPr>
          <p:cNvPr id="10" name="文本占位符 8">
            <a:extLst>
              <a:ext uri="{FF2B5EF4-FFF2-40B4-BE49-F238E27FC236}">
                <a16:creationId xmlns:a16="http://schemas.microsoft.com/office/drawing/2014/main" id="{270F0E7A-FF4E-3D48-829B-5406EECB3BDA}"/>
              </a:ext>
            </a:extLst>
          </p:cNvPr>
          <p:cNvSpPr txBox="1">
            <a:spLocks/>
          </p:cNvSpPr>
          <p:nvPr/>
        </p:nvSpPr>
        <p:spPr>
          <a:xfrm>
            <a:off x="4948895" y="6229697"/>
            <a:ext cx="4356483" cy="1938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 1. Factor Distribution by Category and Frequency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446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FBC443B-CD08-B675-B306-E357BD3114A3}"/>
                  </a:ext>
                </a:extLst>
              </p:cNvPr>
              <p:cNvSpPr txBox="1"/>
              <p:nvPr/>
            </p:nvSpPr>
            <p:spPr>
              <a:xfrm>
                <a:off x="279190" y="1698679"/>
                <a:ext cx="4534993" cy="4396203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marL="285750" lvl="0" indent="-285750">
                  <a:lnSpc>
                    <a:spcPct val="120000"/>
                  </a:lnSpc>
                  <a:buSzPts val="1000"/>
                  <a:buFont typeface="Wingdings" pitchFamily="2" charset="2"/>
                  <a:buChar char="Ø"/>
                  <a:tabLst>
                    <a:tab pos="457200" algn="l"/>
                  </a:tabLst>
                </a:pPr>
                <a:r>
                  <a:rPr lang="en-US" altLang="zh-CN" sz="1600" b="1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Imbalance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𝐻𝑖𝑔h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𝐿𝑜𝑤</m:t>
                        </m:r>
                      </m:e>
                    </m:d>
                    <m:r>
                      <m:rPr>
                        <m:lit/>
                      </m:rP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d>
                      <m:dPr>
                        <m:ctrlPr>
                          <a:rPr lang="zh-CN" altLang="zh-CN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𝐻𝑖𝑔h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𝐿𝑜𝑤</m:t>
                        </m:r>
                      </m:e>
                    </m:d>
                  </m:oMath>
                </a14:m>
                <a:endParaRPr lang="en-US" altLang="zh-CN" sz="1600" kern="1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US" altLang="zh-CN" sz="1600" kern="100" dirty="0"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eflect the relative price range and is used as a proxy for intraday volatility.</a:t>
                </a:r>
              </a:p>
              <a:p>
                <a:pPr lvl="0">
                  <a:lnSpc>
                    <a:spcPct val="120000"/>
                  </a:lnSpc>
                  <a:buSzPts val="1000"/>
                  <a:tabLst>
                    <a:tab pos="457200" algn="l"/>
                  </a:tabLst>
                </a:pPr>
                <a:endParaRPr lang="zh-CN" altLang="zh-CN" sz="500" kern="1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lvl="0" indent="-285750">
                  <a:lnSpc>
                    <a:spcPct val="120000"/>
                  </a:lnSpc>
                  <a:buSzPts val="1000"/>
                  <a:buFont typeface="Wingdings" pitchFamily="2" charset="2"/>
                  <a:buChar char="Ø"/>
                  <a:tabLst>
                    <a:tab pos="457200" algn="l"/>
                  </a:tabLst>
                </a:pPr>
                <a:r>
                  <a:rPr lang="en-US" altLang="zh-CN" sz="1600" b="1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Price Spread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𝐻𝑖𝑔h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𝐿𝑜𝑤</m:t>
                    </m:r>
                  </m:oMath>
                </a14:m>
                <a:endParaRPr lang="en-US" altLang="zh-CN" sz="1600" kern="1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US" altLang="zh-CN" sz="1600" kern="100" dirty="0"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hows the variation, offering insights into liquidity and price sensitivity.</a:t>
                </a:r>
              </a:p>
              <a:p>
                <a:pPr lvl="0">
                  <a:lnSpc>
                    <a:spcPct val="120000"/>
                  </a:lnSpc>
                  <a:buSzPts val="1000"/>
                  <a:tabLst>
                    <a:tab pos="457200" algn="l"/>
                  </a:tabLst>
                </a:pPr>
                <a:endParaRPr lang="zh-CN" altLang="zh-CN" sz="500" kern="1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lvl="0" indent="-285750">
                  <a:lnSpc>
                    <a:spcPct val="120000"/>
                  </a:lnSpc>
                  <a:buSzPts val="1000"/>
                  <a:buFont typeface="Wingdings" pitchFamily="2" charset="2"/>
                  <a:buChar char="Ø"/>
                  <a:tabLst>
                    <a:tab pos="457200" algn="l"/>
                  </a:tabLst>
                </a:pPr>
                <a:r>
                  <a:rPr lang="en-US" altLang="zh-CN" sz="1600" b="1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Price Ratio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sz="1600" b="0" i="0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𝐿𝑜𝑤</m:t>
                    </m:r>
                    <m:r>
                      <m:rPr>
                        <m:lit/>
                      </m:rP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𝐻𝑖𝑔h</m:t>
                    </m:r>
                  </m:oMath>
                </a14:m>
                <a:endParaRPr lang="en-US" altLang="zh-CN" sz="1600" kern="1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US" altLang="zh-CN" sz="1600" kern="100" dirty="0"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rovides an alternative view of the price spread, normalized by the high price.</a:t>
                </a:r>
              </a:p>
              <a:p>
                <a:pPr lvl="0">
                  <a:lnSpc>
                    <a:spcPct val="120000"/>
                  </a:lnSpc>
                  <a:buSzPts val="1000"/>
                  <a:tabLst>
                    <a:tab pos="457200" algn="l"/>
                  </a:tabLst>
                </a:pPr>
                <a:endParaRPr lang="zh-CN" altLang="zh-CN" sz="500" kern="1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lvl="0" indent="-285750">
                  <a:lnSpc>
                    <a:spcPct val="120000"/>
                  </a:lnSpc>
                  <a:buSzPts val="1000"/>
                  <a:buFont typeface="Wingdings" pitchFamily="2" charset="2"/>
                  <a:buChar char="Ø"/>
                  <a:tabLst>
                    <a:tab pos="457200" algn="l"/>
                  </a:tabLst>
                </a:pPr>
                <a:r>
                  <a:rPr lang="en-US" altLang="zh-CN" sz="1600" b="1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VWAP</a:t>
                </a:r>
                <a:r>
                  <a:rPr lang="en-US" altLang="zh-CN" sz="1600" b="1" kern="100" dirty="0"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:</a:t>
                </a:r>
                <a:r>
                  <a:rPr lang="en-US" altLang="zh-CN" sz="1600" kern="100" dirty="0"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𝐴𝑚𝑜𝑢𝑛𝑡</m:t>
                    </m:r>
                    <m:r>
                      <m:rPr>
                        <m:lit/>
                      </m:rP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𝑉𝑜𝑙𝑢𝑚𝑒</m:t>
                    </m:r>
                  </m:oMath>
                </a14:m>
                <a:endParaRPr lang="en-US" altLang="zh-CN" sz="1600" kern="1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US" altLang="zh-CN" sz="1600" kern="100" dirty="0"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epresents the average price at which trading occurred and is often used as a benchmark for institutional trading performance.</a:t>
                </a:r>
                <a:endParaRPr lang="zh-CN" altLang="zh-CN" sz="1600" kern="1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endParaRPr kumimoji="1" lang="zh-CN" altLang="en-US" sz="12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FBC443B-CD08-B675-B306-E357BD311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90" y="1698679"/>
                <a:ext cx="4534993" cy="4396203"/>
              </a:xfrm>
              <a:prstGeom prst="rect">
                <a:avLst/>
              </a:prstGeom>
              <a:blipFill>
                <a:blip r:embed="rId4"/>
                <a:stretch>
                  <a:fillRect l="-1955" t="-862" r="-2793"/>
                </a:stretch>
              </a:blipFill>
              <a:ln w="6350" cap="flat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标题 1">
            <a:extLst>
              <a:ext uri="{FF2B5EF4-FFF2-40B4-BE49-F238E27FC236}">
                <a16:creationId xmlns:a16="http://schemas.microsoft.com/office/drawing/2014/main" id="{3372BE53-4360-2345-B1EB-50AFD84ADC1E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2.1 H</a:t>
            </a:r>
            <a:r>
              <a:rPr lang="en-US" altLang="zh-CN" dirty="0"/>
              <a:t>igh Frequency Factors (64)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DEB151-4158-EB42-97A9-550012AB818A}"/>
              </a:ext>
            </a:extLst>
          </p:cNvPr>
          <p:cNvGrpSpPr/>
          <p:nvPr/>
        </p:nvGrpSpPr>
        <p:grpSpPr>
          <a:xfrm>
            <a:off x="4814183" y="1439660"/>
            <a:ext cx="5257358" cy="4914239"/>
            <a:chOff x="4649238" y="1537895"/>
            <a:chExt cx="5257358" cy="4914239"/>
          </a:xfrm>
        </p:grpSpPr>
        <p:sp>
          <p:nvSpPr>
            <p:cNvPr id="3" name="Rounded Rectangle 24">
              <a:extLst>
                <a:ext uri="{FF2B5EF4-FFF2-40B4-BE49-F238E27FC236}">
                  <a16:creationId xmlns:a16="http://schemas.microsoft.com/office/drawing/2014/main" id="{80C53DFB-B1E5-0AB0-919C-4991C6AF2671}"/>
                </a:ext>
              </a:extLst>
            </p:cNvPr>
            <p:cNvSpPr/>
            <p:nvPr/>
          </p:nvSpPr>
          <p:spPr>
            <a:xfrm>
              <a:off x="4877560" y="3844180"/>
              <a:ext cx="3801378" cy="890632"/>
            </a:xfrm>
            <a:prstGeom prst="roundRect">
              <a:avLst>
                <a:gd name="adj" fmla="val 10252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CN" sz="1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圆柱体 4">
              <a:extLst>
                <a:ext uri="{FF2B5EF4-FFF2-40B4-BE49-F238E27FC236}">
                  <a16:creationId xmlns:a16="http://schemas.microsoft.com/office/drawing/2014/main" id="{B2263B49-6715-0B63-1784-C610F9F9417C}"/>
                </a:ext>
              </a:extLst>
            </p:cNvPr>
            <p:cNvSpPr/>
            <p:nvPr/>
          </p:nvSpPr>
          <p:spPr>
            <a:xfrm>
              <a:off x="4917974" y="1537895"/>
              <a:ext cx="3757269" cy="586883"/>
            </a:xfrm>
            <a:prstGeom prst="can">
              <a:avLst>
                <a:gd name="adj" fmla="val 15969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5-Minute Trading Data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Chevron 12">
              <a:extLst>
                <a:ext uri="{FF2B5EF4-FFF2-40B4-BE49-F238E27FC236}">
                  <a16:creationId xmlns:a16="http://schemas.microsoft.com/office/drawing/2014/main" id="{ED952C0E-2CAF-72FD-30E6-A0788440CF9F}"/>
                </a:ext>
              </a:extLst>
            </p:cNvPr>
            <p:cNvSpPr/>
            <p:nvPr/>
          </p:nvSpPr>
          <p:spPr>
            <a:xfrm rot="5400000">
              <a:off x="6669217" y="2019673"/>
              <a:ext cx="254782" cy="688034"/>
            </a:xfrm>
            <a:prstGeom prst="chevron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CN" sz="1400" dirty="0" err="1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" name="Group 74">
              <a:extLst>
                <a:ext uri="{FF2B5EF4-FFF2-40B4-BE49-F238E27FC236}">
                  <a16:creationId xmlns:a16="http://schemas.microsoft.com/office/drawing/2014/main" id="{AE2C7EC4-8108-CB67-BB93-3959D961BDBD}"/>
                </a:ext>
              </a:extLst>
            </p:cNvPr>
            <p:cNvGrpSpPr/>
            <p:nvPr/>
          </p:nvGrpSpPr>
          <p:grpSpPr>
            <a:xfrm>
              <a:off x="4946058" y="2663358"/>
              <a:ext cx="2754919" cy="603250"/>
              <a:chOff x="1263764" y="3032659"/>
              <a:chExt cx="2754919" cy="60325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圆柱体 4">
                <a:extLst>
                  <a:ext uri="{FF2B5EF4-FFF2-40B4-BE49-F238E27FC236}">
                    <a16:creationId xmlns:a16="http://schemas.microsoft.com/office/drawing/2014/main" id="{5806BC8A-6034-BF71-15D1-D95C4A1C9B06}"/>
                  </a:ext>
                </a:extLst>
              </p:cNvPr>
              <p:cNvSpPr/>
              <p:nvPr/>
            </p:nvSpPr>
            <p:spPr>
              <a:xfrm>
                <a:off x="1263764" y="3032659"/>
                <a:ext cx="943874" cy="586883"/>
              </a:xfrm>
              <a:prstGeom prst="can">
                <a:avLst>
                  <a:gd name="adj" fmla="val 1346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42859"/>
                <a:r>
                  <a:rPr lang="en-US" altLang="zh-CN" sz="1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Imbalance </a:t>
                </a:r>
                <a:endParaRPr lang="zh-CN" alt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圆柱体 4">
                <a:extLst>
                  <a:ext uri="{FF2B5EF4-FFF2-40B4-BE49-F238E27FC236}">
                    <a16:creationId xmlns:a16="http://schemas.microsoft.com/office/drawing/2014/main" id="{E9F706E4-C5A1-870D-7257-A8F6E9401B8E}"/>
                  </a:ext>
                </a:extLst>
              </p:cNvPr>
              <p:cNvSpPr/>
              <p:nvPr/>
            </p:nvSpPr>
            <p:spPr>
              <a:xfrm>
                <a:off x="2254380" y="3042005"/>
                <a:ext cx="943874" cy="586883"/>
              </a:xfrm>
              <a:prstGeom prst="can">
                <a:avLst>
                  <a:gd name="adj" fmla="val 15969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42859"/>
                <a:r>
                  <a:rPr lang="en-US" altLang="zh-CN" sz="1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Price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Spread</a:t>
                </a:r>
                <a:endParaRPr lang="zh-CN" alt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圆柱体 4">
                <a:extLst>
                  <a:ext uri="{FF2B5EF4-FFF2-40B4-BE49-F238E27FC236}">
                    <a16:creationId xmlns:a16="http://schemas.microsoft.com/office/drawing/2014/main" id="{3E8A9350-1C99-4EC6-5383-470ACA7F9C8B}"/>
                  </a:ext>
                </a:extLst>
              </p:cNvPr>
              <p:cNvSpPr/>
              <p:nvPr/>
            </p:nvSpPr>
            <p:spPr>
              <a:xfrm>
                <a:off x="3262599" y="3049026"/>
                <a:ext cx="756084" cy="586883"/>
              </a:xfrm>
              <a:prstGeom prst="can">
                <a:avLst>
                  <a:gd name="adj" fmla="val 15969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42859"/>
                <a:r>
                  <a:rPr lang="en-US" altLang="zh-CN" sz="1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Price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Ratio</a:t>
                </a:r>
                <a:endParaRPr lang="zh-CN" alt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矩形: 圆角 113">
              <a:extLst>
                <a:ext uri="{FF2B5EF4-FFF2-40B4-BE49-F238E27FC236}">
                  <a16:creationId xmlns:a16="http://schemas.microsoft.com/office/drawing/2014/main" id="{6E5DBEDA-8995-125E-D010-00CC5DFF220C}"/>
                </a:ext>
              </a:extLst>
            </p:cNvPr>
            <p:cNvSpPr/>
            <p:nvPr/>
          </p:nvSpPr>
          <p:spPr>
            <a:xfrm>
              <a:off x="5922549" y="4155905"/>
              <a:ext cx="448164" cy="402322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Std</a:t>
              </a:r>
              <a:endParaRPr lang="zh-CN" altLang="en-US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矩形: 圆角 113">
              <a:extLst>
                <a:ext uri="{FF2B5EF4-FFF2-40B4-BE49-F238E27FC236}">
                  <a16:creationId xmlns:a16="http://schemas.microsoft.com/office/drawing/2014/main" id="{49D4A0B6-6C58-C691-1E7A-2287DBB89DC0}"/>
                </a:ext>
              </a:extLst>
            </p:cNvPr>
            <p:cNvSpPr/>
            <p:nvPr/>
          </p:nvSpPr>
          <p:spPr>
            <a:xfrm>
              <a:off x="5006642" y="4145800"/>
              <a:ext cx="861485" cy="42074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Skewness </a:t>
              </a:r>
              <a:endParaRPr lang="zh-CN" altLang="en-US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矩形: 圆角 113">
              <a:extLst>
                <a:ext uri="{FF2B5EF4-FFF2-40B4-BE49-F238E27FC236}">
                  <a16:creationId xmlns:a16="http://schemas.microsoft.com/office/drawing/2014/main" id="{41D21C91-8B5F-4584-30F0-F8087CAA9E95}"/>
                </a:ext>
              </a:extLst>
            </p:cNvPr>
            <p:cNvSpPr/>
            <p:nvPr/>
          </p:nvSpPr>
          <p:spPr>
            <a:xfrm>
              <a:off x="6425135" y="4145800"/>
              <a:ext cx="832421" cy="42074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Kurtosis </a:t>
              </a:r>
              <a:endParaRPr lang="zh-CN" altLang="en-US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Chevron 30">
              <a:extLst>
                <a:ext uri="{FF2B5EF4-FFF2-40B4-BE49-F238E27FC236}">
                  <a16:creationId xmlns:a16="http://schemas.microsoft.com/office/drawing/2014/main" id="{DF11D3EC-E2F4-7405-DD9B-EDFAE86E318D}"/>
                </a:ext>
              </a:extLst>
            </p:cNvPr>
            <p:cNvSpPr/>
            <p:nvPr/>
          </p:nvSpPr>
          <p:spPr>
            <a:xfrm rot="5400000">
              <a:off x="6669217" y="3202021"/>
              <a:ext cx="254782" cy="688034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CN" sz="1400" dirty="0" err="1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圆柱体 4">
              <a:extLst>
                <a:ext uri="{FF2B5EF4-FFF2-40B4-BE49-F238E27FC236}">
                  <a16:creationId xmlns:a16="http://schemas.microsoft.com/office/drawing/2014/main" id="{0526A712-D4EC-FA33-7811-700CB31745B5}"/>
                </a:ext>
              </a:extLst>
            </p:cNvPr>
            <p:cNvSpPr/>
            <p:nvPr/>
          </p:nvSpPr>
          <p:spPr>
            <a:xfrm>
              <a:off x="7773176" y="2658172"/>
              <a:ext cx="756084" cy="586883"/>
            </a:xfrm>
            <a:prstGeom prst="can">
              <a:avLst>
                <a:gd name="adj" fmla="val 15969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VWAP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Right Arrow 46">
              <a:extLst>
                <a:ext uri="{FF2B5EF4-FFF2-40B4-BE49-F238E27FC236}">
                  <a16:creationId xmlns:a16="http://schemas.microsoft.com/office/drawing/2014/main" id="{605F23C6-197D-6FEF-F75F-53F2B13819AF}"/>
                </a:ext>
              </a:extLst>
            </p:cNvPr>
            <p:cNvSpPr/>
            <p:nvPr/>
          </p:nvSpPr>
          <p:spPr>
            <a:xfrm rot="5400000">
              <a:off x="6603859" y="4853598"/>
              <a:ext cx="351100" cy="3523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CN" sz="1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圆柱体 4">
              <a:extLst>
                <a:ext uri="{FF2B5EF4-FFF2-40B4-BE49-F238E27FC236}">
                  <a16:creationId xmlns:a16="http://schemas.microsoft.com/office/drawing/2014/main" id="{4ACFE455-673B-9F71-51F4-14C7AE468B1C}"/>
                </a:ext>
              </a:extLst>
            </p:cNvPr>
            <p:cNvSpPr/>
            <p:nvPr/>
          </p:nvSpPr>
          <p:spPr>
            <a:xfrm>
              <a:off x="4879193" y="5280274"/>
              <a:ext cx="3797683" cy="751933"/>
            </a:xfrm>
            <a:prstGeom prst="can">
              <a:avLst>
                <a:gd name="adj" fmla="val 15969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zh-CN" altLang="en-US" sz="1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64</a:t>
              </a:r>
              <a:r>
                <a:rPr lang="zh-CN" altLang="en-US" sz="1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High</a:t>
              </a:r>
              <a:r>
                <a:rPr lang="zh-CN" altLang="en-US" sz="1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Frequency</a:t>
              </a:r>
              <a:r>
                <a:rPr lang="zh-CN" altLang="en-US" sz="1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8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Rounded Rectangle 48">
              <a:extLst>
                <a:ext uri="{FF2B5EF4-FFF2-40B4-BE49-F238E27FC236}">
                  <a16:creationId xmlns:a16="http://schemas.microsoft.com/office/drawing/2014/main" id="{784E5CA8-91B2-31F5-E3D1-4D8A321BCE35}"/>
                </a:ext>
              </a:extLst>
            </p:cNvPr>
            <p:cNvSpPr/>
            <p:nvPr/>
          </p:nvSpPr>
          <p:spPr>
            <a:xfrm>
              <a:off x="4880828" y="2604095"/>
              <a:ext cx="3794415" cy="699779"/>
            </a:xfrm>
            <a:prstGeom prst="roundRect">
              <a:avLst/>
            </a:prstGeom>
            <a:noFill/>
            <a:ln w="19050" cap="flat">
              <a:solidFill>
                <a:schemeClr val="accent1">
                  <a:lumMod val="60000"/>
                  <a:lumOff val="40000"/>
                </a:schemeClr>
              </a:solidFill>
              <a:prstDash val="dash"/>
              <a:miter lim="800000"/>
            </a:ln>
            <a:effectLst>
              <a:outerShdw dist="38100" sx="1000" sy="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CN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TextBox 69">
              <a:extLst>
                <a:ext uri="{FF2B5EF4-FFF2-40B4-BE49-F238E27FC236}">
                  <a16:creationId xmlns:a16="http://schemas.microsoft.com/office/drawing/2014/main" id="{175C8B7D-CB83-7463-8CA3-CE54ED7F1185}"/>
                </a:ext>
              </a:extLst>
            </p:cNvPr>
            <p:cNvSpPr txBox="1"/>
            <p:nvPr/>
          </p:nvSpPr>
          <p:spPr>
            <a:xfrm>
              <a:off x="4877560" y="3792841"/>
              <a:ext cx="3780706" cy="292388"/>
            </a:xfrm>
            <a:prstGeom prst="rect">
              <a:avLst/>
            </a:prstGeom>
            <a:noFill/>
            <a:ln w="6350" cap="flat">
              <a:noFill/>
              <a:miter lim="800000"/>
            </a:ln>
            <a:effectLst>
              <a:outerShdw dist="38100" sx="1000" sy="1000" algn="tl" rotWithShape="0">
                <a:prstClr val="black"/>
              </a:outerShdw>
            </a:effectLst>
          </p:spPr>
          <p:txBody>
            <a:bodyPr wrap="square">
              <a:spAutoFit/>
            </a:bodyPr>
            <a:lstStyle/>
            <a:p>
              <a:pPr algn="ctr" defTabSz="742859"/>
              <a:r>
                <a:rPr lang="en-US" altLang="zh-CN" sz="13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Operators</a:t>
              </a:r>
              <a:r>
                <a:rPr lang="zh-CN" altLang="en-US" sz="13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25" name="矩形: 圆角 113">
              <a:extLst>
                <a:ext uri="{FF2B5EF4-FFF2-40B4-BE49-F238E27FC236}">
                  <a16:creationId xmlns:a16="http://schemas.microsoft.com/office/drawing/2014/main" id="{BFF81A25-C40E-0638-94FD-A911A0F22F82}"/>
                </a:ext>
              </a:extLst>
            </p:cNvPr>
            <p:cNvSpPr/>
            <p:nvPr/>
          </p:nvSpPr>
          <p:spPr>
            <a:xfrm>
              <a:off x="7321464" y="4156928"/>
              <a:ext cx="1272894" cy="42074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Lagged 1 Autocorrelation </a:t>
              </a:r>
              <a:endParaRPr lang="zh-CN" altLang="en-US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31582A3-627C-E204-CA88-B8513BD7DBD1}"/>
                </a:ext>
              </a:extLst>
            </p:cNvPr>
            <p:cNvSpPr txBox="1"/>
            <p:nvPr/>
          </p:nvSpPr>
          <p:spPr>
            <a:xfrm>
              <a:off x="8578350" y="1581879"/>
              <a:ext cx="1328246" cy="461665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Collecting Dataset</a:t>
              </a:r>
              <a:endParaRPr lang="en-CN" altLang="zh-CN" sz="14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BEB00A9-D80C-4DC2-ECFA-543B03EA30EF}"/>
                </a:ext>
              </a:extLst>
            </p:cNvPr>
            <p:cNvSpPr txBox="1"/>
            <p:nvPr/>
          </p:nvSpPr>
          <p:spPr>
            <a:xfrm>
              <a:off x="8805371" y="2659356"/>
              <a:ext cx="801941" cy="646331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Construct Basic Factor </a:t>
              </a:r>
              <a:endParaRPr lang="en-CN" altLang="zh-CN" sz="14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72490FA-647B-1EED-6481-462F7887EEFD}"/>
                </a:ext>
              </a:extLst>
            </p:cNvPr>
            <p:cNvSpPr txBox="1"/>
            <p:nvPr/>
          </p:nvSpPr>
          <p:spPr>
            <a:xfrm>
              <a:off x="8658266" y="4040534"/>
              <a:ext cx="1163750" cy="646331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</a:t>
              </a:r>
              <a:r>
                <a:rPr lang="zh-CN" altLang="en-US" sz="1200" i="1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200" i="1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Processing</a:t>
              </a:r>
              <a:r>
                <a:rPr lang="zh-CN" altLang="en-US" sz="1200" i="1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200" i="1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by</a:t>
              </a:r>
              <a:r>
                <a:rPr lang="zh-CN" altLang="en-US" sz="1200" i="1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200" i="1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Operators</a:t>
              </a:r>
              <a:endParaRPr lang="en-CN" altLang="zh-CN" sz="14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0C30D07-A4B7-16D2-D1C5-3899813AD955}"/>
                </a:ext>
              </a:extLst>
            </p:cNvPr>
            <p:cNvSpPr txBox="1"/>
            <p:nvPr/>
          </p:nvSpPr>
          <p:spPr>
            <a:xfrm>
              <a:off x="4649238" y="6258235"/>
              <a:ext cx="4422685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1400" kern="1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Figure</a:t>
              </a:r>
              <a:r>
                <a:rPr lang="zh-CN" altLang="en-US" sz="1400" kern="1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kern="1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2 Pipeline for Constructing High Frequency Factors </a:t>
              </a:r>
              <a:endParaRPr lang="zh-CN" altLang="zh-CN" sz="14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3" name="图片 25">
              <a:extLst>
                <a:ext uri="{FF2B5EF4-FFF2-40B4-BE49-F238E27FC236}">
                  <a16:creationId xmlns:a16="http://schemas.microsoft.com/office/drawing/2014/main" id="{1C871395-6962-0E4D-8807-3F8B92EEC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7165" y="3887151"/>
              <a:ext cx="154800" cy="15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0575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F28C9FB-BBA1-E9B6-17C7-F7B50CBF3CDB}"/>
              </a:ext>
            </a:extLst>
          </p:cNvPr>
          <p:cNvSpPr txBox="1">
            <a:spLocks/>
          </p:cNvSpPr>
          <p:nvPr/>
        </p:nvSpPr>
        <p:spPr>
          <a:xfrm>
            <a:off x="392339" y="2347938"/>
            <a:ext cx="2268252" cy="323535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36000" tIns="36000" rIns="36000" bIns="360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Source</a:t>
            </a: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Current Asset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Current Liabilities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Cash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Market Capitalization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Depreciation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P/E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Debt Ratio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Largest Holder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5">
                <a:extLst>
                  <a:ext uri="{FF2B5EF4-FFF2-40B4-BE49-F238E27FC236}">
                    <a16:creationId xmlns:a16="http://schemas.microsoft.com/office/drawing/2014/main" id="{357A4117-3EC3-5CD9-7298-87903E8D63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9611" y="1455177"/>
                <a:ext cx="3794830" cy="502088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/>
                </a:solidFill>
              </a:ln>
            </p:spPr>
            <p:txBody>
              <a:bodyPr wrap="square" lIns="36000" tIns="36000" rIns="36000" bIns="36000"/>
              <a:lstStyle>
                <a:lvl1pPr marL="0" indent="0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defRPr lang="en-US"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180000" indent="-180000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buChar char="•"/>
                  <a:defRPr lang="en-US" sz="14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2pPr>
                <a:lvl3pPr marL="360000" indent="-180000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buChar char="‒"/>
                  <a:defRPr lang="en-US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3pPr>
                <a:lvl4pPr marL="540000" indent="-180000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buChar char="•"/>
                  <a:defRPr lang="en-US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4pPr>
                <a:lvl5pPr marL="720000" indent="-179388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buChar char="‒"/>
                  <a:defRPr lang="en-GB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5pPr>
                <a:lvl6pPr marL="900000" indent="-180000" algn="l" defTabSz="859512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itchFamily="34" charset="0"/>
                  <a:buChar char="•"/>
                  <a:defRPr sz="1200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1080000" indent="-180000" algn="l" defTabSz="859512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itchFamily="34" charset="0"/>
                  <a:buChar char="‒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1260000" indent="-180000" algn="l" defTabSz="859512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itchFamily="34" charset="0"/>
                  <a:buChar char="•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1440000" indent="-180000" algn="l" defTabSz="859512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itchFamily="34" charset="0"/>
                  <a:buChar char="‒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accent1"/>
                    </a:solidFill>
                    <a:latin typeface="Palatino Linotype" panose="02040502050505030304" pitchFamily="18" charset="0"/>
                  </a:rPr>
                  <a:t>Generated</a:t>
                </a:r>
                <a:r>
                  <a:rPr lang="zh-CN" altLang="en-US" sz="1800" dirty="0">
                    <a:solidFill>
                      <a:schemeClr val="accent1"/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  <a:latin typeface="Palatino Linotype" panose="02040502050505030304" pitchFamily="18" charset="0"/>
                  </a:rPr>
                  <a:t>Features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Market</a:t>
                </a:r>
                <a:r>
                  <a:rPr lang="zh-CN" altLang="en-US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Liquidity</a:t>
                </a:r>
                <a:endParaRPr lang="en-US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  <a:p>
                <a:pPr lvl="1"/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volatility of liquidity (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𝑠𝑡𝑑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𝑑𝑜𝑙𝑣𝑜𝑙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𝑠𝑡𝑑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𝑡𝑢𝑟𝑛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)</a:t>
                </a:r>
              </a:p>
              <a:p>
                <a:pPr lvl="1"/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zero trading days (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𝑧𝑒𝑟𝑜𝑡𝑟𝑎𝑑𝑒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/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illiquidity measure (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𝑖𝑙𝑙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) 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Profitability ratios 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Change in income before extraordinary items scaled by sales.(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𝑐h𝑝𝑚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Quarterly operating pro t divided by lagged common shareholders‘ equity.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𝑜𝑝𝑒𝑟𝑝𝑟𝑜𝑓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……</a:t>
                </a:r>
              </a:p>
            </p:txBody>
          </p:sp>
        </mc:Choice>
        <mc:Fallback xmlns="">
          <p:sp>
            <p:nvSpPr>
              <p:cNvPr id="14" name="Text Placeholder 5">
                <a:extLst>
                  <a:ext uri="{FF2B5EF4-FFF2-40B4-BE49-F238E27FC236}">
                    <a16:creationId xmlns:a16="http://schemas.microsoft.com/office/drawing/2014/main" id="{357A4117-3EC3-5CD9-7298-87903E8D6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611" y="1455177"/>
                <a:ext cx="3794830" cy="5020887"/>
              </a:xfrm>
              <a:prstGeom prst="rect">
                <a:avLst/>
              </a:prstGeom>
              <a:blipFill>
                <a:blip r:embed="rId3"/>
                <a:stretch>
                  <a:fillRect l="-2667" t="-756" r="-1667"/>
                </a:stretch>
              </a:blipFill>
              <a:ln w="127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rapezoid 12">
            <a:extLst>
              <a:ext uri="{FF2B5EF4-FFF2-40B4-BE49-F238E27FC236}">
                <a16:creationId xmlns:a16="http://schemas.microsoft.com/office/drawing/2014/main" id="{21A09659-EA9A-DE75-17CB-86FCDF350046}"/>
              </a:ext>
            </a:extLst>
          </p:cNvPr>
          <p:cNvSpPr/>
          <p:nvPr/>
        </p:nvSpPr>
        <p:spPr>
          <a:xfrm rot="16200000">
            <a:off x="676705" y="3649346"/>
            <a:ext cx="4633270" cy="632541"/>
          </a:xfrm>
          <a:prstGeom prst="trapezoid">
            <a:avLst>
              <a:gd name="adj" fmla="val 11311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sz="14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5">
                <a:extLst>
                  <a:ext uri="{FF2B5EF4-FFF2-40B4-BE49-F238E27FC236}">
                    <a16:creationId xmlns:a16="http://schemas.microsoft.com/office/drawing/2014/main" id="{A7AD0159-D3BC-6318-37F3-FA5C560929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04441" y="1455177"/>
                <a:ext cx="2263822" cy="502088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/>
                </a:solidFill>
              </a:ln>
            </p:spPr>
            <p:txBody>
              <a:bodyPr wrap="square" lIns="36000" tIns="36000" rIns="36000" bIns="36000"/>
              <a:lstStyle>
                <a:lvl1pPr marL="0" indent="0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defRPr lang="en-US"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180000" indent="-180000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buChar char="•"/>
                  <a:defRPr lang="en-US" sz="14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2pPr>
                <a:lvl3pPr marL="360000" indent="-180000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buChar char="‒"/>
                  <a:defRPr lang="en-US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3pPr>
                <a:lvl4pPr marL="540000" indent="-180000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buChar char="•"/>
                  <a:defRPr lang="en-US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4pPr>
                <a:lvl5pPr marL="720000" indent="-179388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buChar char="‒"/>
                  <a:defRPr lang="en-GB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5pPr>
                <a:lvl6pPr marL="900000" indent="-180000" algn="l" defTabSz="859512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itchFamily="34" charset="0"/>
                  <a:buChar char="•"/>
                  <a:defRPr sz="1200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1080000" indent="-180000" algn="l" defTabSz="859512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itchFamily="34" charset="0"/>
                  <a:buChar char="‒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1260000" indent="-180000" algn="l" defTabSz="859512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itchFamily="34" charset="0"/>
                  <a:buChar char="•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1440000" indent="-180000" algn="l" defTabSz="859512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itchFamily="34" charset="0"/>
                  <a:buChar char="‒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Risk Measures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idiosyncratic return volatility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𝑖𝑑𝑖𝑜𝑣𝑜𝑙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total return volatility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𝑣𝑜𝑙𝑎𝑡𝑖𝑙𝑖𝑡𝑦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 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market beta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𝑏𝑒𝑡𝑎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). 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……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Fundamental signals and valuation ratios 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industry-adjusted change in asset turnover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𝑐h𝑎𝑜𝑡𝑖𝑎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industry-adjusted change in employees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𝑐h𝑒𝑚𝑝𝑖𝑎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total market value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𝑚𝑣𝑒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……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……</a:t>
                </a:r>
              </a:p>
            </p:txBody>
          </p:sp>
        </mc:Choice>
        <mc:Fallback xmlns="">
          <p:sp>
            <p:nvSpPr>
              <p:cNvPr id="17" name="Text Placeholder 5">
                <a:extLst>
                  <a:ext uri="{FF2B5EF4-FFF2-40B4-BE49-F238E27FC236}">
                    <a16:creationId xmlns:a16="http://schemas.microsoft.com/office/drawing/2014/main" id="{A7AD0159-D3BC-6318-37F3-FA5C56092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441" y="1455177"/>
                <a:ext cx="2263822" cy="5020887"/>
              </a:xfrm>
              <a:prstGeom prst="rect">
                <a:avLst/>
              </a:prstGeom>
              <a:blipFill>
                <a:blip r:embed="rId4"/>
                <a:stretch>
                  <a:fillRect l="-2762" r="-3315"/>
                </a:stretch>
              </a:blipFill>
              <a:ln w="127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C0C8A02A-FBE2-BB36-3A12-A5D75792C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0822" y="4192027"/>
            <a:ext cx="3672408" cy="226739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525C5025-7231-B3DA-464B-6A0703A57E78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2.</a:t>
            </a:r>
            <a:r>
              <a:rPr lang="en-US" altLang="zh-CN" dirty="0"/>
              <a:t>2</a:t>
            </a:r>
            <a:r>
              <a:rPr lang="en-US" dirty="0"/>
              <a:t> Fundamental</a:t>
            </a:r>
            <a:r>
              <a:rPr lang="zh-CN" altLang="en-US" dirty="0"/>
              <a:t> </a:t>
            </a:r>
            <a:r>
              <a:rPr lang="en-US" altLang="zh-CN" dirty="0"/>
              <a:t>Factors</a:t>
            </a:r>
            <a:r>
              <a:rPr lang="zh-CN" altLang="en-US" dirty="0"/>
              <a:t> </a:t>
            </a:r>
            <a:r>
              <a:rPr lang="en-US" altLang="zh-CN" dirty="0"/>
              <a:t>(66)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076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3.1 Select &amp; Normalize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154E506-A4BF-1045-958A-6DB9BD0761BE}"/>
              </a:ext>
            </a:extLst>
          </p:cNvPr>
          <p:cNvGrpSpPr/>
          <p:nvPr/>
        </p:nvGrpSpPr>
        <p:grpSpPr>
          <a:xfrm>
            <a:off x="392251" y="1870502"/>
            <a:ext cx="4815296" cy="4344003"/>
            <a:chOff x="4781426" y="1665598"/>
            <a:chExt cx="4815296" cy="43440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AC53568-2EFC-A843-8FA5-E71CB4211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426" y="1665598"/>
              <a:ext cx="4815296" cy="3697672"/>
            </a:xfrm>
            <a:prstGeom prst="rect">
              <a:avLst/>
            </a:prstGeom>
          </p:spPr>
        </p:pic>
        <p:sp>
          <p:nvSpPr>
            <p:cNvPr id="51" name="文本占位符 8">
              <a:extLst>
                <a:ext uri="{FF2B5EF4-FFF2-40B4-BE49-F238E27FC236}">
                  <a16:creationId xmlns:a16="http://schemas.microsoft.com/office/drawing/2014/main" id="{8EAADE46-A89C-F646-A30D-C4FA5B94AF20}"/>
                </a:ext>
              </a:extLst>
            </p:cNvPr>
            <p:cNvSpPr txBox="1">
              <a:spLocks/>
            </p:cNvSpPr>
            <p:nvPr/>
          </p:nvSpPr>
          <p:spPr>
            <a:xfrm>
              <a:off x="4781426" y="5363270"/>
              <a:ext cx="4815296" cy="64633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792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191585" indent="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338624" indent="0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535156" indent="0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686388" indent="0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00000"/>
                </a:lnSpc>
              </a:pPr>
              <a:r>
                <a:rPr lang="en-US" sz="1400" b="1" dirty="0"/>
                <a:t>Fig 2. </a:t>
              </a:r>
              <a:r>
                <a:rPr lang="en-US" sz="1400" dirty="0"/>
                <a:t>The Distribution of Nan Factors Percentage. We dropped samples where the percentage of </a:t>
              </a:r>
              <a:r>
                <a:rPr lang="en-US" sz="1400" dirty="0" err="1"/>
                <a:t>NaN</a:t>
              </a:r>
              <a:r>
                <a:rPr lang="en-US" sz="1400" dirty="0"/>
                <a:t> factors was greater than 10%.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97C4EFE-7C5E-9746-8290-615FD96D8E8D}"/>
                </a:ext>
              </a:extLst>
            </p:cNvPr>
            <p:cNvCxnSpPr>
              <a:cxnSpLocks/>
            </p:cNvCxnSpPr>
            <p:nvPr/>
          </p:nvCxnSpPr>
          <p:spPr>
            <a:xfrm>
              <a:off x="6284354" y="1665598"/>
              <a:ext cx="0" cy="3456384"/>
            </a:xfrm>
            <a:prstGeom prst="line">
              <a:avLst/>
            </a:prstGeom>
            <a:ln w="19050" cap="flat">
              <a:solidFill>
                <a:srgbClr val="C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6097199C-7DEB-0C42-9216-0E5A2985DC1E}"/>
                </a:ext>
              </a:extLst>
            </p:cNvPr>
            <p:cNvSpPr/>
            <p:nvPr/>
          </p:nvSpPr>
          <p:spPr>
            <a:xfrm rot="2703471">
              <a:off x="7195246" y="3057226"/>
              <a:ext cx="914520" cy="914418"/>
            </a:xfrm>
            <a:prstGeom prst="plus">
              <a:avLst>
                <a:gd name="adj" fmla="val 43665"/>
              </a:avLst>
            </a:prstGeom>
            <a:solidFill>
              <a:srgbClr val="9B1717"/>
            </a:solidFill>
            <a:ln w="6350" cap="flat">
              <a:solidFill>
                <a:srgbClr val="9B1717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CN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790CA8A-D719-7C45-B94B-D34D4DDA6AF3}"/>
              </a:ext>
            </a:extLst>
          </p:cNvPr>
          <p:cNvGrpSpPr/>
          <p:nvPr/>
        </p:nvGrpSpPr>
        <p:grpSpPr>
          <a:xfrm>
            <a:off x="5911145" y="1354031"/>
            <a:ext cx="3623852" cy="5182188"/>
            <a:chOff x="6022085" y="1233550"/>
            <a:chExt cx="3623852" cy="518218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AE0490B-CA7A-0840-8BC1-063458407343}"/>
                </a:ext>
              </a:extLst>
            </p:cNvPr>
            <p:cNvSpPr txBox="1"/>
            <p:nvPr/>
          </p:nvSpPr>
          <p:spPr>
            <a:xfrm>
              <a:off x="8030180" y="1839109"/>
              <a:ext cx="1241939" cy="400110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N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Samples have too many NaN</a:t>
              </a:r>
              <a:r>
                <a:rPr lang="zh-CN" altLang="en-US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Factors</a:t>
              </a:r>
              <a:endParaRPr lang="en-CN" sz="1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F068FE2-BCA0-1242-B0D3-A86D146E4A76}"/>
                </a:ext>
              </a:extLst>
            </p:cNvPr>
            <p:cNvSpPr txBox="1"/>
            <p:nvPr/>
          </p:nvSpPr>
          <p:spPr>
            <a:xfrm>
              <a:off x="6252065" y="1839109"/>
              <a:ext cx="1241931" cy="400110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N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Samples have </a:t>
              </a:r>
            </a:p>
            <a:p>
              <a:pPr algn="ctr"/>
              <a:r>
                <a:rPr lang="en-CN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NaN Label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5705312-4B14-534D-90B6-DD334B62EFA0}"/>
                </a:ext>
              </a:extLst>
            </p:cNvPr>
            <p:cNvCxnSpPr>
              <a:cxnSpLocks/>
            </p:cNvCxnSpPr>
            <p:nvPr/>
          </p:nvCxnSpPr>
          <p:spPr>
            <a:xfrm>
              <a:off x="7512153" y="1773610"/>
              <a:ext cx="0" cy="535669"/>
            </a:xfrm>
            <a:prstGeom prst="straightConnector1">
              <a:avLst/>
            </a:prstGeom>
            <a:ln w="19050" cap="flat">
              <a:solidFill>
                <a:srgbClr val="C00000"/>
              </a:solidFill>
              <a:prstDash val="dash"/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898968F-A92E-DC40-9230-52A4E4015D3C}"/>
                </a:ext>
              </a:extLst>
            </p:cNvPr>
            <p:cNvCxnSpPr>
              <a:cxnSpLocks/>
            </p:cNvCxnSpPr>
            <p:nvPr/>
          </p:nvCxnSpPr>
          <p:spPr>
            <a:xfrm>
              <a:off x="8052266" y="1773610"/>
              <a:ext cx="0" cy="535669"/>
            </a:xfrm>
            <a:prstGeom prst="straightConnector1">
              <a:avLst/>
            </a:prstGeom>
            <a:ln w="19050" cap="flat">
              <a:solidFill>
                <a:srgbClr val="C00000"/>
              </a:solidFill>
              <a:prstDash val="dash"/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9371F0E5-379B-824A-9398-8F3B331F7CFC}"/>
                </a:ext>
              </a:extLst>
            </p:cNvPr>
            <p:cNvSpPr/>
            <p:nvPr/>
          </p:nvSpPr>
          <p:spPr>
            <a:xfrm>
              <a:off x="6252066" y="1233550"/>
              <a:ext cx="3020053" cy="5400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Raw Samples </a:t>
              </a:r>
            </a:p>
            <a:p>
              <a:pPr algn="ctr"/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(500 stocks, 606475 samples)</a:t>
              </a: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9154EDEF-C6D9-5440-ADF6-483C38C9BC5C}"/>
                </a:ext>
              </a:extLst>
            </p:cNvPr>
            <p:cNvSpPr/>
            <p:nvPr/>
          </p:nvSpPr>
          <p:spPr>
            <a:xfrm>
              <a:off x="6252066" y="2309279"/>
              <a:ext cx="3020053" cy="5400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Slected Samples </a:t>
              </a:r>
              <a:r>
                <a:rPr lang="en-US" altLang="zh-CN" sz="1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Fill </a:t>
              </a:r>
              <a:r>
                <a:rPr lang="en-US" altLang="zh-CN" sz="1400" i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NaN</a:t>
              </a:r>
              <a:r>
                <a:rPr lang="en-US" altLang="zh-CN" sz="1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by 0</a:t>
              </a:r>
              <a:r>
                <a:rPr lang="en-US" altLang="zh-CN" sz="1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(3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stocks, 449765 samples)</a:t>
              </a: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70012F67-1B2F-6340-84F2-2B6C34F06419}"/>
                </a:ext>
              </a:extLst>
            </p:cNvPr>
            <p:cNvSpPr/>
            <p:nvPr/>
          </p:nvSpPr>
          <p:spPr>
            <a:xfrm>
              <a:off x="6252066" y="3384838"/>
              <a:ext cx="3020053" cy="54006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Normed Samples</a:t>
              </a:r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8C416A7-1F0E-1843-9D9A-DAC64DD3C0EF}"/>
                </a:ext>
              </a:extLst>
            </p:cNvPr>
            <p:cNvCxnSpPr>
              <a:cxnSpLocks/>
              <a:stCxn id="87" idx="2"/>
              <a:endCxn id="88" idx="0"/>
            </p:cNvCxnSpPr>
            <p:nvPr/>
          </p:nvCxnSpPr>
          <p:spPr>
            <a:xfrm>
              <a:off x="7762093" y="2849339"/>
              <a:ext cx="0" cy="535499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prstDash val="dash"/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0AD0EAD-0BFE-8540-BA57-961419F37781}"/>
                </a:ext>
              </a:extLst>
            </p:cNvPr>
            <p:cNvSpPr txBox="1"/>
            <p:nvPr/>
          </p:nvSpPr>
          <p:spPr>
            <a:xfrm>
              <a:off x="7834011" y="2934349"/>
              <a:ext cx="1440815" cy="400110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 Sectional</a:t>
              </a:r>
            </a:p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Z-Score Normalization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5A37AC1-F5AE-3F4E-902E-47CC7B421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831" y="4010078"/>
              <a:ext cx="2266521" cy="1740465"/>
            </a:xfrm>
            <a:prstGeom prst="rect">
              <a:avLst/>
            </a:prstGeom>
          </p:spPr>
        </p:pic>
        <p:sp>
          <p:nvSpPr>
            <p:cNvPr id="92" name="文本占位符 8">
              <a:extLst>
                <a:ext uri="{FF2B5EF4-FFF2-40B4-BE49-F238E27FC236}">
                  <a16:creationId xmlns:a16="http://schemas.microsoft.com/office/drawing/2014/main" id="{0733D834-9E9B-BF44-BC8C-041A82E6B17B}"/>
                </a:ext>
              </a:extLst>
            </p:cNvPr>
            <p:cNvSpPr txBox="1">
              <a:spLocks/>
            </p:cNvSpPr>
            <p:nvPr/>
          </p:nvSpPr>
          <p:spPr>
            <a:xfrm>
              <a:off x="6022085" y="5769407"/>
              <a:ext cx="3623852" cy="64633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792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191585" indent="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338624" indent="0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535156" indent="0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686388" indent="0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00000"/>
                </a:lnSpc>
              </a:pPr>
              <a:r>
                <a:rPr lang="en-CN" sz="1400" b="1" dirty="0"/>
                <a:t>Fig 3. </a:t>
              </a:r>
              <a:r>
                <a:rPr lang="en-CN" sz="1400" dirty="0"/>
                <a:t>The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Select &amp; Normalize Workflow. We also present the normed data distribution here.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7742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 In-Sample &amp; Out-Sample Modeling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40696F4-2D6B-394C-A2C6-79572340C6AE}"/>
              </a:ext>
            </a:extLst>
          </p:cNvPr>
          <p:cNvGrpSpPr/>
          <p:nvPr/>
        </p:nvGrpSpPr>
        <p:grpSpPr>
          <a:xfrm>
            <a:off x="415702" y="1269554"/>
            <a:ext cx="9066396" cy="4932548"/>
            <a:chOff x="530718" y="1161542"/>
            <a:chExt cx="9066396" cy="493254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F695562-7FE3-6948-BCC4-C796B12530B2}"/>
                </a:ext>
              </a:extLst>
            </p:cNvPr>
            <p:cNvSpPr/>
            <p:nvPr/>
          </p:nvSpPr>
          <p:spPr>
            <a:xfrm>
              <a:off x="4564114" y="1358001"/>
              <a:ext cx="2073155" cy="58688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Normed Samples</a:t>
              </a:r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圆柱体 4">
              <a:extLst>
                <a:ext uri="{FF2B5EF4-FFF2-40B4-BE49-F238E27FC236}">
                  <a16:creationId xmlns:a16="http://schemas.microsoft.com/office/drawing/2014/main" id="{AAFD5A77-5B87-314E-BFD0-1A527C25026C}"/>
                </a:ext>
              </a:extLst>
            </p:cNvPr>
            <p:cNvSpPr/>
            <p:nvPr/>
          </p:nvSpPr>
          <p:spPr>
            <a:xfrm>
              <a:off x="729555" y="1358001"/>
              <a:ext cx="1190292" cy="586883"/>
            </a:xfrm>
            <a:prstGeom prst="can">
              <a:avLst>
                <a:gd name="adj" fmla="val 1596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Normed </a:t>
              </a:r>
            </a:p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圆柱体 4">
              <a:extLst>
                <a:ext uri="{FF2B5EF4-FFF2-40B4-BE49-F238E27FC236}">
                  <a16:creationId xmlns:a16="http://schemas.microsoft.com/office/drawing/2014/main" id="{28F49BF6-34FF-1145-8A1D-E88FD64E5017}"/>
                </a:ext>
              </a:extLst>
            </p:cNvPr>
            <p:cNvSpPr/>
            <p:nvPr/>
          </p:nvSpPr>
          <p:spPr>
            <a:xfrm>
              <a:off x="2176160" y="1358001"/>
              <a:ext cx="1190292" cy="586883"/>
            </a:xfrm>
            <a:prstGeom prst="can">
              <a:avLst>
                <a:gd name="adj" fmla="val 1596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Daily Return</a:t>
              </a:r>
            </a:p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Label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Notched Right Arrow 23">
              <a:extLst>
                <a:ext uri="{FF2B5EF4-FFF2-40B4-BE49-F238E27FC236}">
                  <a16:creationId xmlns:a16="http://schemas.microsoft.com/office/drawing/2014/main" id="{A2553A0D-DC3C-6F43-8F6D-139E282AE7E5}"/>
                </a:ext>
              </a:extLst>
            </p:cNvPr>
            <p:cNvSpPr/>
            <p:nvPr/>
          </p:nvSpPr>
          <p:spPr>
            <a:xfrm>
              <a:off x="3747284" y="1412495"/>
              <a:ext cx="566164" cy="477893"/>
            </a:xfrm>
            <a:prstGeom prst="notchedRigh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CN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5BFFDB-9A0C-2446-99FC-E57ACF5788FA}"/>
                </a:ext>
              </a:extLst>
            </p:cNvPr>
            <p:cNvSpPr txBox="1"/>
            <p:nvPr/>
          </p:nvSpPr>
          <p:spPr>
            <a:xfrm>
              <a:off x="6891323" y="1540641"/>
              <a:ext cx="182742" cy="2215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</a:t>
              </a:r>
              <a:endParaRPr lang="en-CN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FB0F10E-4D5F-1844-9D46-7CBA8D6B0BAE}"/>
                </a:ext>
              </a:extLst>
            </p:cNvPr>
            <p:cNvSpPr/>
            <p:nvPr/>
          </p:nvSpPr>
          <p:spPr>
            <a:xfrm>
              <a:off x="7324731" y="1358001"/>
              <a:ext cx="2073154" cy="58688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FAE2B92-10EF-8545-8433-E63A2D96875A}"/>
                </a:ext>
              </a:extLst>
            </p:cNvPr>
            <p:cNvGrpSpPr/>
            <p:nvPr/>
          </p:nvGrpSpPr>
          <p:grpSpPr>
            <a:xfrm>
              <a:off x="7381422" y="1483917"/>
              <a:ext cx="1959771" cy="335045"/>
              <a:chOff x="7333841" y="1474660"/>
              <a:chExt cx="1959771" cy="335045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630C5B1C-2117-2345-AF19-A8382FD7D0CC}"/>
                  </a:ext>
                </a:extLst>
              </p:cNvPr>
              <p:cNvSpPr/>
              <p:nvPr/>
            </p:nvSpPr>
            <p:spPr>
              <a:xfrm>
                <a:off x="7333841" y="1474662"/>
                <a:ext cx="619615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C06B033D-6D9A-C040-A966-D54031E87DBE}"/>
                  </a:ext>
                </a:extLst>
              </p:cNvPr>
              <p:cNvSpPr/>
              <p:nvPr/>
            </p:nvSpPr>
            <p:spPr>
              <a:xfrm>
                <a:off x="7998547" y="1474661"/>
                <a:ext cx="624987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Valid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AE169D38-22F6-6F42-84C9-CCA469581D22}"/>
                  </a:ext>
                </a:extLst>
              </p:cNvPr>
              <p:cNvSpPr/>
              <p:nvPr/>
            </p:nvSpPr>
            <p:spPr>
              <a:xfrm>
                <a:off x="8668625" y="1474660"/>
                <a:ext cx="624987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</a:t>
                </a:r>
              </a:p>
            </p:txBody>
          </p:sp>
        </p:grp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BC9DFA8-F34A-4F4B-99BF-E4954E0BDEC4}"/>
                </a:ext>
              </a:extLst>
            </p:cNvPr>
            <p:cNvCxnSpPr>
              <a:cxnSpLocks/>
              <a:stCxn id="23" idx="3"/>
              <a:endCxn id="33" idx="0"/>
            </p:cNvCxnSpPr>
            <p:nvPr/>
          </p:nvCxnSpPr>
          <p:spPr>
            <a:xfrm rot="16200000" flipH="1">
              <a:off x="3500310" y="1215880"/>
              <a:ext cx="1291981" cy="2749988"/>
            </a:xfrm>
            <a:prstGeom prst="bentConnector3">
              <a:avLst>
                <a:gd name="adj1" fmla="val 50000"/>
              </a:avLst>
            </a:prstGeom>
            <a:ln w="19050" cap="flat">
              <a:solidFill>
                <a:schemeClr val="bg2"/>
              </a:solidFill>
              <a:prstDash val="dash"/>
              <a:miter lim="800000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EC9519EA-55C1-AE48-B5B1-C05013E058A0}"/>
                </a:ext>
              </a:extLst>
            </p:cNvPr>
            <p:cNvCxnSpPr>
              <a:cxnSpLocks/>
              <a:stCxn id="23" idx="3"/>
              <a:endCxn id="54" idx="0"/>
            </p:cNvCxnSpPr>
            <p:nvPr/>
          </p:nvCxnSpPr>
          <p:spPr>
            <a:xfrm rot="16200000" flipH="1">
              <a:off x="4722174" y="-5984"/>
              <a:ext cx="1295866" cy="5197602"/>
            </a:xfrm>
            <a:prstGeom prst="bentConnector3">
              <a:avLst>
                <a:gd name="adj1" fmla="val 50000"/>
              </a:avLst>
            </a:prstGeom>
            <a:ln w="19050" cap="flat">
              <a:solidFill>
                <a:schemeClr val="bg2"/>
              </a:solidFill>
              <a:prstDash val="dash"/>
              <a:miter lim="800000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Bent Arrow 49">
              <a:extLst>
                <a:ext uri="{FF2B5EF4-FFF2-40B4-BE49-F238E27FC236}">
                  <a16:creationId xmlns:a16="http://schemas.microsoft.com/office/drawing/2014/main" id="{B3E7CF1B-EF80-1E43-9C94-80826FAB1E95}"/>
                </a:ext>
              </a:extLst>
            </p:cNvPr>
            <p:cNvSpPr/>
            <p:nvPr/>
          </p:nvSpPr>
          <p:spPr>
            <a:xfrm rot="10800000" flipH="1">
              <a:off x="1243794" y="2631204"/>
              <a:ext cx="927572" cy="1389465"/>
            </a:xfrm>
            <a:prstGeom prst="bentArrow">
              <a:avLst>
                <a:gd name="adj1" fmla="val 20267"/>
                <a:gd name="adj2" fmla="val 25000"/>
                <a:gd name="adj3" fmla="val 25000"/>
                <a:gd name="adj4" fmla="val 43750"/>
              </a:avLst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190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CN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9BAC3D8-304E-8A4A-A7AC-DB00147ED227}"/>
                </a:ext>
              </a:extLst>
            </p:cNvPr>
            <p:cNvSpPr txBox="1"/>
            <p:nvPr/>
          </p:nvSpPr>
          <p:spPr>
            <a:xfrm>
              <a:off x="6912575" y="2096435"/>
              <a:ext cx="2684539" cy="492443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sz="13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N" sz="13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iscrete</a:t>
              </a:r>
              <a:r>
                <a:rPr lang="en-US" sz="13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</a:p>
            <a:p>
              <a:r>
                <a:rPr lang="en-US" sz="13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0-decrease; 1-no change; 2- increase</a:t>
              </a:r>
              <a:endParaRPr lang="en-CN" sz="13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E2AB9B3-0D7D-284D-B506-2D72733FEC7C}"/>
                </a:ext>
              </a:extLst>
            </p:cNvPr>
            <p:cNvSpPr txBox="1"/>
            <p:nvPr/>
          </p:nvSpPr>
          <p:spPr>
            <a:xfrm>
              <a:off x="4527223" y="2771522"/>
              <a:ext cx="1003397" cy="292388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MSE Loss</a:t>
              </a:r>
              <a:endParaRPr lang="en-CN" sz="13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F7F4CA5-453C-0049-B7FF-B4159C7A01CB}"/>
                </a:ext>
              </a:extLst>
            </p:cNvPr>
            <p:cNvSpPr txBox="1"/>
            <p:nvPr/>
          </p:nvSpPr>
          <p:spPr>
            <a:xfrm>
              <a:off x="6966294" y="2771522"/>
              <a:ext cx="1003398" cy="292388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 Loss</a:t>
              </a:r>
              <a:endParaRPr lang="en-CN" sz="13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EC74333-5FDB-FD4E-B392-371ADC972489}"/>
                </a:ext>
              </a:extLst>
            </p:cNvPr>
            <p:cNvGrpSpPr/>
            <p:nvPr/>
          </p:nvGrpSpPr>
          <p:grpSpPr>
            <a:xfrm>
              <a:off x="4527222" y="3236865"/>
              <a:ext cx="4437717" cy="1569298"/>
              <a:chOff x="3552764" y="3062689"/>
              <a:chExt cx="4437717" cy="1569298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B443C575-64EE-4F48-AA6D-3B3B8E090D51}"/>
                  </a:ext>
                </a:extLst>
              </p:cNvPr>
              <p:cNvSpPr/>
              <p:nvPr/>
            </p:nvSpPr>
            <p:spPr>
              <a:xfrm>
                <a:off x="3552765" y="3062689"/>
                <a:ext cx="1988141" cy="543186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Modeling</a:t>
                </a:r>
              </a:p>
            </p:txBody>
          </p:sp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9F4C6E23-6731-B342-AF61-199A1D1B4EB2}"/>
                  </a:ext>
                </a:extLst>
              </p:cNvPr>
              <p:cNvSpPr/>
              <p:nvPr/>
            </p:nvSpPr>
            <p:spPr>
              <a:xfrm>
                <a:off x="6000379" y="3066574"/>
                <a:ext cx="1988141" cy="539301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</a:t>
                </a:r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12E7D3BC-1279-A646-986A-BA1E3B435FB5}"/>
                  </a:ext>
                </a:extLst>
              </p:cNvPr>
              <p:cNvSpPr/>
              <p:nvPr/>
            </p:nvSpPr>
            <p:spPr>
              <a:xfrm>
                <a:off x="3552764" y="4088801"/>
                <a:ext cx="1988141" cy="543186"/>
              </a:xfrm>
              <a:prstGeom prst="roundRect">
                <a:avLst>
                  <a:gd name="adj" fmla="val 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Return Prediction</a:t>
                </a:r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E6781791-E31B-F844-8620-F9B8E0C1B1AD}"/>
                  </a:ext>
                </a:extLst>
              </p:cNvPr>
              <p:cNvSpPr/>
              <p:nvPr/>
            </p:nvSpPr>
            <p:spPr>
              <a:xfrm>
                <a:off x="6002340" y="4088801"/>
                <a:ext cx="1988141" cy="543186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 Prediction</a:t>
                </a:r>
              </a:p>
            </p:txBody>
          </p:sp>
        </p:grpSp>
        <p:sp>
          <p:nvSpPr>
            <p:cNvPr id="94" name="Chevron 93">
              <a:extLst>
                <a:ext uri="{FF2B5EF4-FFF2-40B4-BE49-F238E27FC236}">
                  <a16:creationId xmlns:a16="http://schemas.microsoft.com/office/drawing/2014/main" id="{81366AAB-6334-7145-AF60-78D95444D4D1}"/>
                </a:ext>
              </a:extLst>
            </p:cNvPr>
            <p:cNvSpPr/>
            <p:nvPr/>
          </p:nvSpPr>
          <p:spPr>
            <a:xfrm rot="5400000">
              <a:off x="6622372" y="4763437"/>
              <a:ext cx="254782" cy="688034"/>
            </a:xfrm>
            <a:prstGeom prst="chevron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>
              <a:solidFill>
                <a:schemeClr val="accent5">
                  <a:lumMod val="20000"/>
                  <a:lumOff val="80000"/>
                </a:schemeClr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CN" sz="1400" dirty="0" err="1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CF565C7C-5305-0C43-A3FE-803DE74831A8}"/>
                </a:ext>
              </a:extLst>
            </p:cNvPr>
            <p:cNvSpPr/>
            <p:nvPr/>
          </p:nvSpPr>
          <p:spPr>
            <a:xfrm>
              <a:off x="5530620" y="5350748"/>
              <a:ext cx="2438289" cy="543186"/>
            </a:xfrm>
            <a:prstGeom prst="roundRect">
              <a:avLst>
                <a:gd name="adj" fmla="val 10252"/>
              </a:avLst>
            </a:prstGeom>
            <a:solidFill>
              <a:schemeClr val="bg2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N" sz="1400" b="1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F1 Score &amp; ACC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B895BFF-06B1-3345-860B-A44E7EBF07F6}"/>
                </a:ext>
              </a:extLst>
            </p:cNvPr>
            <p:cNvCxnSpPr>
              <a:stCxn id="33" idx="2"/>
              <a:endCxn id="74" idx="0"/>
            </p:cNvCxnSpPr>
            <p:nvPr/>
          </p:nvCxnSpPr>
          <p:spPr>
            <a:xfrm flipH="1">
              <a:off x="5521293" y="3780051"/>
              <a:ext cx="1" cy="482926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C70DF66-6346-6C4A-9563-3BAB4152653A}"/>
                </a:ext>
              </a:extLst>
            </p:cNvPr>
            <p:cNvCxnSpPr>
              <a:cxnSpLocks/>
              <a:stCxn id="54" idx="2"/>
              <a:endCxn id="75" idx="0"/>
            </p:cNvCxnSpPr>
            <p:nvPr/>
          </p:nvCxnSpPr>
          <p:spPr>
            <a:xfrm>
              <a:off x="7968908" y="3780051"/>
              <a:ext cx="1961" cy="482926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F99DE63-F1FA-B84B-9C19-1B0D576A7CA1}"/>
                </a:ext>
              </a:extLst>
            </p:cNvPr>
            <p:cNvSpPr/>
            <p:nvPr/>
          </p:nvSpPr>
          <p:spPr>
            <a:xfrm>
              <a:off x="530718" y="1161542"/>
              <a:ext cx="9066004" cy="4932548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CN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C5DB0606-7B7C-024B-B635-6C7720899E00}"/>
                </a:ext>
              </a:extLst>
            </p:cNvPr>
            <p:cNvSpPr/>
            <p:nvPr/>
          </p:nvSpPr>
          <p:spPr>
            <a:xfrm>
              <a:off x="842595" y="4662488"/>
              <a:ext cx="2456940" cy="586884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All Samples to Train/Valid/Test</a:t>
              </a:r>
            </a:p>
            <a:p>
              <a:pPr algn="ctr"/>
              <a:r>
                <a:rPr lang="en-CN" sz="1200" b="0" i="0" u="none" strike="noStrike" dirty="0">
                  <a:solidFill>
                    <a:srgbClr val="191B1F"/>
                  </a:solidFill>
                  <a:effectLst/>
                  <a:latin typeface="-apple-system"/>
                </a:rPr>
                <a:t>➸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In-Sample Modeling</a:t>
              </a:r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C152BA4E-C2FC-814B-9EE2-330616475EA4}"/>
                </a:ext>
              </a:extLst>
            </p:cNvPr>
            <p:cNvSpPr/>
            <p:nvPr/>
          </p:nvSpPr>
          <p:spPr>
            <a:xfrm>
              <a:off x="842595" y="5316536"/>
              <a:ext cx="2456942" cy="586884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Split to Train/Valid/Test</a:t>
              </a:r>
            </a:p>
            <a:p>
              <a:pPr algn="ctr"/>
              <a:r>
                <a:rPr lang="en-CN" sz="1200" b="0" i="0" u="none" strike="noStrike" dirty="0">
                  <a:solidFill>
                    <a:srgbClr val="191B1F"/>
                  </a:solidFill>
                  <a:effectLst/>
                  <a:latin typeface="-apple-system"/>
                </a:rPr>
                <a:t>➸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Out-Sample Modeling</a:t>
              </a:r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7" name="文本占位符 8">
            <a:extLst>
              <a:ext uri="{FF2B5EF4-FFF2-40B4-BE49-F238E27FC236}">
                <a16:creationId xmlns:a16="http://schemas.microsoft.com/office/drawing/2014/main" id="{7A2E5D69-9076-4B4C-A1EA-BDDF9C38CBC2}"/>
              </a:ext>
            </a:extLst>
          </p:cNvPr>
          <p:cNvSpPr txBox="1">
            <a:spLocks/>
          </p:cNvSpPr>
          <p:nvPr/>
        </p:nvSpPr>
        <p:spPr>
          <a:xfrm>
            <a:off x="1633072" y="6393981"/>
            <a:ext cx="6631264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/>
              <a:t>Fig </a:t>
            </a:r>
            <a:r>
              <a:rPr lang="en-US" altLang="zh-CN" sz="1400" b="1" dirty="0"/>
              <a:t>4</a:t>
            </a:r>
            <a:r>
              <a:rPr lang="en-US" sz="1400" b="1" dirty="0"/>
              <a:t>. </a:t>
            </a:r>
            <a:r>
              <a:rPr lang="en-US" sz="1400" dirty="0"/>
              <a:t>In</a:t>
            </a:r>
            <a:r>
              <a:rPr lang="en-US" altLang="zh-CN" sz="1400" dirty="0"/>
              <a:t>-Sample and Out-Sample Modeling Framework</a:t>
            </a:r>
            <a:r>
              <a:rPr lang="en-US" sz="1400" dirty="0"/>
              <a:t>.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1212D74-A70A-704B-8A9E-85FC61177B4A}"/>
              </a:ext>
            </a:extLst>
          </p:cNvPr>
          <p:cNvSpPr txBox="1"/>
          <p:nvPr/>
        </p:nvSpPr>
        <p:spPr>
          <a:xfrm>
            <a:off x="7216697" y="5006372"/>
            <a:ext cx="1274388" cy="43088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algn="ctr">
              <a:buClr>
                <a:schemeClr val="bg2"/>
              </a:buClr>
            </a:pPr>
            <a:r>
              <a:rPr lang="en-CN" sz="14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Label to</a:t>
            </a:r>
          </a:p>
          <a:p>
            <a:pPr algn="ctr">
              <a:buClr>
                <a:schemeClr val="bg2"/>
              </a:buClr>
            </a:pPr>
            <a:r>
              <a:rPr lang="en-CN" sz="14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Metrics</a:t>
            </a:r>
          </a:p>
        </p:txBody>
      </p:sp>
    </p:spTree>
    <p:extLst>
      <p:ext uri="{BB962C8B-B14F-4D97-AF65-F5344CB8AC3E}">
        <p14:creationId xmlns:p14="http://schemas.microsoft.com/office/powerpoint/2010/main" val="2596749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3.2.1 In-Sample </a:t>
            </a:r>
            <a:r>
              <a:rPr lang="en-US" altLang="zh-CN" dirty="0"/>
              <a:t>”Perfect” </a:t>
            </a:r>
            <a:r>
              <a:rPr lang="en-US" dirty="0"/>
              <a:t>Modeling Method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84F212-8447-EA42-AAFF-C3E7BDB28A18}"/>
              </a:ext>
            </a:extLst>
          </p:cNvPr>
          <p:cNvGrpSpPr/>
          <p:nvPr/>
        </p:nvGrpSpPr>
        <p:grpSpPr>
          <a:xfrm>
            <a:off x="-1" y="1305558"/>
            <a:ext cx="9904413" cy="4905836"/>
            <a:chOff x="-3409" y="1601713"/>
            <a:chExt cx="9904413" cy="490583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7F5B69-88C0-4D42-8927-01D92FB66595}"/>
                </a:ext>
              </a:extLst>
            </p:cNvPr>
            <p:cNvGrpSpPr/>
            <p:nvPr/>
          </p:nvGrpSpPr>
          <p:grpSpPr>
            <a:xfrm>
              <a:off x="466298" y="1601713"/>
              <a:ext cx="8964997" cy="4113957"/>
              <a:chOff x="469707" y="1737606"/>
              <a:chExt cx="8964997" cy="411395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2527B54-B65A-874E-A8EA-B1D379B43793}"/>
                  </a:ext>
                </a:extLst>
              </p:cNvPr>
              <p:cNvGrpSpPr/>
              <p:nvPr/>
            </p:nvGrpSpPr>
            <p:grpSpPr>
              <a:xfrm>
                <a:off x="469707" y="1737606"/>
                <a:ext cx="8964997" cy="3600400"/>
                <a:chOff x="559717" y="1737606"/>
                <a:chExt cx="8964997" cy="360040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694DA9AF-F832-574A-AD40-3AD1AD93A00E}"/>
                    </a:ext>
                  </a:extLst>
                </p:cNvPr>
                <p:cNvSpPr/>
                <p:nvPr/>
              </p:nvSpPr>
              <p:spPr>
                <a:xfrm>
                  <a:off x="559718" y="1737606"/>
                  <a:ext cx="2073155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Normed Samples</a:t>
                  </a:r>
                </a:p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Stock 1</a:t>
                  </a:r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D3082935-0C9B-5F4C-A78C-18D37E6D72AD}"/>
                    </a:ext>
                  </a:extLst>
                </p:cNvPr>
                <p:cNvSpPr/>
                <p:nvPr/>
              </p:nvSpPr>
              <p:spPr>
                <a:xfrm>
                  <a:off x="3440036" y="1737606"/>
                  <a:ext cx="1988141" cy="288032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Regression Model</a:t>
                  </a:r>
                  <a:r>
                    <a:rPr lang="zh-CN" altLang="en-US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434092C5-BB86-2143-A03D-3B0B1756E1DD}"/>
                    </a:ext>
                  </a:extLst>
                </p:cNvPr>
                <p:cNvSpPr/>
                <p:nvPr/>
              </p:nvSpPr>
              <p:spPr>
                <a:xfrm>
                  <a:off x="3440037" y="2133650"/>
                  <a:ext cx="1988141" cy="288032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Classification </a:t>
                  </a:r>
                  <a:r>
                    <a:rPr lang="en-US" altLang="zh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Model 1</a:t>
                  </a:r>
                  <a:endPara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1AB8DC6C-AEAA-3546-AFD0-FCF434DEB11B}"/>
                    </a:ext>
                  </a:extLst>
                </p:cNvPr>
                <p:cNvCxnSpPr>
                  <a:cxnSpLocks/>
                  <a:stCxn id="15" idx="3"/>
                  <a:endCxn id="20" idx="1"/>
                </p:cNvCxnSpPr>
                <p:nvPr/>
              </p:nvCxnSpPr>
              <p:spPr>
                <a:xfrm flipV="1">
                  <a:off x="2632873" y="1881622"/>
                  <a:ext cx="807163" cy="198022"/>
                </a:xfrm>
                <a:prstGeom prst="bentConnector3">
                  <a:avLst>
                    <a:gd name="adj1" fmla="val 50000"/>
                  </a:avLst>
                </a:prstGeom>
                <a:ln w="19050" cap="flat">
                  <a:solidFill>
                    <a:schemeClr val="bg2"/>
                  </a:solidFill>
                  <a:prstDash val="dash"/>
                  <a:miter lim="800000"/>
                  <a:headEnd type="none" w="lg" len="lg"/>
                  <a:tailEnd type="stealth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lbow Connector 25">
                  <a:extLst>
                    <a:ext uri="{FF2B5EF4-FFF2-40B4-BE49-F238E27FC236}">
                      <a16:creationId xmlns:a16="http://schemas.microsoft.com/office/drawing/2014/main" id="{98799E43-BDBF-2743-AAAE-8EBF0DB70807}"/>
                    </a:ext>
                  </a:extLst>
                </p:cNvPr>
                <p:cNvCxnSpPr>
                  <a:cxnSpLocks/>
                  <a:stCxn id="15" idx="3"/>
                  <a:endCxn id="21" idx="1"/>
                </p:cNvCxnSpPr>
                <p:nvPr/>
              </p:nvCxnSpPr>
              <p:spPr>
                <a:xfrm>
                  <a:off x="2632873" y="2079644"/>
                  <a:ext cx="807164" cy="198022"/>
                </a:xfrm>
                <a:prstGeom prst="bentConnector3">
                  <a:avLst>
                    <a:gd name="adj1" fmla="val 50000"/>
                  </a:avLst>
                </a:prstGeom>
                <a:ln w="19050" cap="flat">
                  <a:solidFill>
                    <a:schemeClr val="bg2"/>
                  </a:solidFill>
                  <a:prstDash val="dash"/>
                  <a:miter lim="800000"/>
                  <a:headEnd type="none" w="lg" len="lg"/>
                  <a:tailEnd type="stealth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98B9F168-4076-F24C-9D06-B79DB99F4244}"/>
                    </a:ext>
                  </a:extLst>
                </p:cNvPr>
                <p:cNvSpPr/>
                <p:nvPr/>
              </p:nvSpPr>
              <p:spPr>
                <a:xfrm>
                  <a:off x="559718" y="2827517"/>
                  <a:ext cx="2073155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Normed Samples</a:t>
                  </a:r>
                </a:p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Stock 2</a:t>
                  </a:r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A1CB7B83-2445-6540-BA03-84589AA98BEB}"/>
                    </a:ext>
                  </a:extLst>
                </p:cNvPr>
                <p:cNvSpPr/>
                <p:nvPr/>
              </p:nvSpPr>
              <p:spPr>
                <a:xfrm>
                  <a:off x="3440036" y="2827517"/>
                  <a:ext cx="1988141" cy="288032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Regression Model</a:t>
                  </a:r>
                  <a:r>
                    <a:rPr lang="zh-CN" altLang="en-US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745CD0A3-1F50-6F4A-A8AE-86C9324D58FA}"/>
                    </a:ext>
                  </a:extLst>
                </p:cNvPr>
                <p:cNvSpPr/>
                <p:nvPr/>
              </p:nvSpPr>
              <p:spPr>
                <a:xfrm>
                  <a:off x="3440037" y="3223561"/>
                  <a:ext cx="1988141" cy="288032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Classification </a:t>
                  </a:r>
                  <a:r>
                    <a:rPr lang="en-US" altLang="zh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Model 2</a:t>
                  </a:r>
                  <a:endPara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2" name="Elbow Connector 31">
                  <a:extLst>
                    <a:ext uri="{FF2B5EF4-FFF2-40B4-BE49-F238E27FC236}">
                      <a16:creationId xmlns:a16="http://schemas.microsoft.com/office/drawing/2014/main" id="{2A090580-89E0-1645-A8D7-66AD02157D5A}"/>
                    </a:ext>
                  </a:extLst>
                </p:cNvPr>
                <p:cNvCxnSpPr>
                  <a:cxnSpLocks/>
                  <a:stCxn id="29" idx="3"/>
                  <a:endCxn id="30" idx="1"/>
                </p:cNvCxnSpPr>
                <p:nvPr/>
              </p:nvCxnSpPr>
              <p:spPr>
                <a:xfrm flipV="1">
                  <a:off x="2632873" y="2971533"/>
                  <a:ext cx="807163" cy="198022"/>
                </a:xfrm>
                <a:prstGeom prst="bentConnector3">
                  <a:avLst>
                    <a:gd name="adj1" fmla="val 50000"/>
                  </a:avLst>
                </a:prstGeom>
                <a:ln w="19050" cap="flat">
                  <a:solidFill>
                    <a:schemeClr val="bg2"/>
                  </a:solidFill>
                  <a:prstDash val="dash"/>
                  <a:miter lim="800000"/>
                  <a:headEnd type="none" w="lg" len="lg"/>
                  <a:tailEnd type="stealth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Elbow Connector 32">
                  <a:extLst>
                    <a:ext uri="{FF2B5EF4-FFF2-40B4-BE49-F238E27FC236}">
                      <a16:creationId xmlns:a16="http://schemas.microsoft.com/office/drawing/2014/main" id="{BC5DC302-BDC7-2A41-AF42-AAB07DD05B8F}"/>
                    </a:ext>
                  </a:extLst>
                </p:cNvPr>
                <p:cNvCxnSpPr>
                  <a:cxnSpLocks/>
                  <a:stCxn id="29" idx="3"/>
                  <a:endCxn id="31" idx="1"/>
                </p:cNvCxnSpPr>
                <p:nvPr/>
              </p:nvCxnSpPr>
              <p:spPr>
                <a:xfrm>
                  <a:off x="2632873" y="3169555"/>
                  <a:ext cx="807164" cy="198022"/>
                </a:xfrm>
                <a:prstGeom prst="bentConnector3">
                  <a:avLst>
                    <a:gd name="adj1" fmla="val 50000"/>
                  </a:avLst>
                </a:prstGeom>
                <a:ln w="19050" cap="flat">
                  <a:solidFill>
                    <a:schemeClr val="bg2"/>
                  </a:solidFill>
                  <a:prstDash val="dash"/>
                  <a:miter lim="800000"/>
                  <a:headEnd type="none" w="lg" len="lg"/>
                  <a:tailEnd type="stealth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FF77D766-E885-1242-BB6B-673EFFE5F549}"/>
                    </a:ext>
                  </a:extLst>
                </p:cNvPr>
                <p:cNvSpPr/>
                <p:nvPr/>
              </p:nvSpPr>
              <p:spPr>
                <a:xfrm>
                  <a:off x="559718" y="4653930"/>
                  <a:ext cx="2073155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Normed Samples</a:t>
                  </a:r>
                </a:p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Stock 360</a:t>
                  </a:r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Rounded Rectangle 34">
                  <a:extLst>
                    <a:ext uri="{FF2B5EF4-FFF2-40B4-BE49-F238E27FC236}">
                      <a16:creationId xmlns:a16="http://schemas.microsoft.com/office/drawing/2014/main" id="{F648B24C-ADB7-4C4A-B17B-1BB5075CBDF6}"/>
                    </a:ext>
                  </a:extLst>
                </p:cNvPr>
                <p:cNvSpPr/>
                <p:nvPr/>
              </p:nvSpPr>
              <p:spPr>
                <a:xfrm>
                  <a:off x="3440036" y="4653930"/>
                  <a:ext cx="1988141" cy="288032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Regression Model</a:t>
                  </a:r>
                  <a:r>
                    <a:rPr lang="zh-CN" altLang="en-US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360</a:t>
                  </a:r>
                  <a:endPara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AF8D019E-280F-0940-A4A4-ACBFF5CEC5DE}"/>
                    </a:ext>
                  </a:extLst>
                </p:cNvPr>
                <p:cNvSpPr/>
                <p:nvPr/>
              </p:nvSpPr>
              <p:spPr>
                <a:xfrm>
                  <a:off x="3440037" y="5049974"/>
                  <a:ext cx="1988141" cy="288032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3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Classification </a:t>
                  </a:r>
                  <a:r>
                    <a:rPr lang="en-US" altLang="zh-CN" sz="13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Model 360</a:t>
                  </a:r>
                  <a:endParaRPr lang="en-CN" sz="13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7" name="Elbow Connector 36">
                  <a:extLst>
                    <a:ext uri="{FF2B5EF4-FFF2-40B4-BE49-F238E27FC236}">
                      <a16:creationId xmlns:a16="http://schemas.microsoft.com/office/drawing/2014/main" id="{FF27343A-8364-5C46-9B8A-295A0E3D329C}"/>
                    </a:ext>
                  </a:extLst>
                </p:cNvPr>
                <p:cNvCxnSpPr>
                  <a:cxnSpLocks/>
                  <a:stCxn id="34" idx="3"/>
                  <a:endCxn id="35" idx="1"/>
                </p:cNvCxnSpPr>
                <p:nvPr/>
              </p:nvCxnSpPr>
              <p:spPr>
                <a:xfrm flipV="1">
                  <a:off x="2632873" y="4797946"/>
                  <a:ext cx="807163" cy="198022"/>
                </a:xfrm>
                <a:prstGeom prst="bentConnector3">
                  <a:avLst>
                    <a:gd name="adj1" fmla="val 50000"/>
                  </a:avLst>
                </a:prstGeom>
                <a:ln w="19050" cap="flat">
                  <a:solidFill>
                    <a:schemeClr val="bg2"/>
                  </a:solidFill>
                  <a:prstDash val="dash"/>
                  <a:miter lim="800000"/>
                  <a:headEnd type="none" w="lg" len="lg"/>
                  <a:tailEnd type="stealth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Elbow Connector 37">
                  <a:extLst>
                    <a:ext uri="{FF2B5EF4-FFF2-40B4-BE49-F238E27FC236}">
                      <a16:creationId xmlns:a16="http://schemas.microsoft.com/office/drawing/2014/main" id="{99E6885C-C6B3-2745-8B72-08D633549C76}"/>
                    </a:ext>
                  </a:extLst>
                </p:cNvPr>
                <p:cNvCxnSpPr>
                  <a:cxnSpLocks/>
                  <a:stCxn id="34" idx="3"/>
                  <a:endCxn id="36" idx="1"/>
                </p:cNvCxnSpPr>
                <p:nvPr/>
              </p:nvCxnSpPr>
              <p:spPr>
                <a:xfrm>
                  <a:off x="2632873" y="4995968"/>
                  <a:ext cx="807164" cy="198022"/>
                </a:xfrm>
                <a:prstGeom prst="bentConnector3">
                  <a:avLst>
                    <a:gd name="adj1" fmla="val 50000"/>
                  </a:avLst>
                </a:prstGeom>
                <a:ln w="19050" cap="flat">
                  <a:solidFill>
                    <a:schemeClr val="bg2"/>
                  </a:solidFill>
                  <a:prstDash val="dash"/>
                  <a:miter lim="800000"/>
                  <a:headEnd type="none" w="lg" len="lg"/>
                  <a:tailEnd type="stealth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27EA3642-2A30-1F40-91B9-7A16BFDE68AA}"/>
                    </a:ext>
                  </a:extLst>
                </p:cNvPr>
                <p:cNvSpPr/>
                <p:nvPr/>
              </p:nvSpPr>
              <p:spPr>
                <a:xfrm>
                  <a:off x="559717" y="3726744"/>
                  <a:ext cx="4868459" cy="684076"/>
                </a:xfrm>
                <a:prstGeom prst="roundRect">
                  <a:avLst/>
                </a:prstGeom>
                <a:noFill/>
                <a:ln w="1905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·</a:t>
                  </a:r>
                  <a:r>
                    <a:rPr lang="en-US" altLang="zh-CN" sz="20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··</a:t>
                  </a:r>
                  <a:endParaRPr lang="en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F7D2158A-BEB6-314B-93DC-979B199629D9}"/>
                    </a:ext>
                  </a:extLst>
                </p:cNvPr>
                <p:cNvSpPr/>
                <p:nvPr/>
              </p:nvSpPr>
              <p:spPr>
                <a:xfrm>
                  <a:off x="6932426" y="1737606"/>
                  <a:ext cx="2592288" cy="3600400"/>
                </a:xfrm>
                <a:prstGeom prst="roundRect">
                  <a:avLst>
                    <a:gd name="adj" fmla="val 0"/>
                  </a:avLst>
                </a:prstGeom>
                <a:noFill/>
                <a:ln w="19050" cap="flat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Both </a:t>
                  </a:r>
                  <a:r>
                    <a:rPr lang="en-US" sz="20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regression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and </a:t>
                  </a:r>
                  <a:r>
                    <a:rPr lang="en-US" sz="20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classification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models have a </a:t>
                  </a:r>
                  <a:r>
                    <a:rPr lang="en-US" sz="2000" b="1" i="1" dirty="0">
                      <a:solidFill>
                        <a:srgbClr val="9B171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larger number of parameters 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than the training sample data.</a:t>
                  </a:r>
                </a:p>
                <a:p>
                  <a:endPara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en-US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They are theoretically able to memorize data !</a:t>
                  </a:r>
                  <a:endParaRPr lang="en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Chevron 40">
                  <a:extLst>
                    <a:ext uri="{FF2B5EF4-FFF2-40B4-BE49-F238E27FC236}">
                      <a16:creationId xmlns:a16="http://schemas.microsoft.com/office/drawing/2014/main" id="{8A428BFB-F411-BB49-BFDD-16C1350C728D}"/>
                    </a:ext>
                  </a:extLst>
                </p:cNvPr>
                <p:cNvSpPr/>
                <p:nvPr/>
              </p:nvSpPr>
              <p:spPr>
                <a:xfrm>
                  <a:off x="5535327" y="1881622"/>
                  <a:ext cx="345973" cy="396044"/>
                </a:xfrm>
                <a:prstGeom prst="chevron">
                  <a:avLst/>
                </a:prstGeom>
                <a:solidFill>
                  <a:schemeClr val="tx1"/>
                </a:solidFill>
                <a:ln w="1270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CN" sz="1400" dirty="0" err="1">
                    <a:solidFill>
                      <a:sysClr val="windowText" lastClr="00000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5" name="Chevron 44">
                  <a:extLst>
                    <a:ext uri="{FF2B5EF4-FFF2-40B4-BE49-F238E27FC236}">
                      <a16:creationId xmlns:a16="http://schemas.microsoft.com/office/drawing/2014/main" id="{105B5AFF-7455-1F41-9EFD-F2EBC3745C5D}"/>
                    </a:ext>
                  </a:extLst>
                </p:cNvPr>
                <p:cNvSpPr/>
                <p:nvPr/>
              </p:nvSpPr>
              <p:spPr>
                <a:xfrm>
                  <a:off x="5535327" y="2971533"/>
                  <a:ext cx="345973" cy="396044"/>
                </a:xfrm>
                <a:prstGeom prst="chevron">
                  <a:avLst/>
                </a:prstGeom>
                <a:solidFill>
                  <a:schemeClr val="tx1"/>
                </a:solidFill>
                <a:ln w="1270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CN" sz="1400" dirty="0" err="1">
                    <a:solidFill>
                      <a:sysClr val="windowText" lastClr="00000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7" name="Chevron 46">
                  <a:extLst>
                    <a:ext uri="{FF2B5EF4-FFF2-40B4-BE49-F238E27FC236}">
                      <a16:creationId xmlns:a16="http://schemas.microsoft.com/office/drawing/2014/main" id="{0BD7E554-152E-4648-BA47-9EB8E86586BC}"/>
                    </a:ext>
                  </a:extLst>
                </p:cNvPr>
                <p:cNvSpPr/>
                <p:nvPr/>
              </p:nvSpPr>
              <p:spPr>
                <a:xfrm>
                  <a:off x="5535327" y="4797946"/>
                  <a:ext cx="345973" cy="396044"/>
                </a:xfrm>
                <a:prstGeom prst="chevron">
                  <a:avLst/>
                </a:prstGeom>
                <a:solidFill>
                  <a:schemeClr val="tx1"/>
                </a:solidFill>
                <a:ln w="1270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CN" sz="1400" dirty="0" err="1">
                    <a:solidFill>
                      <a:sysClr val="windowText" lastClr="00000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321C8B6-0387-014E-B050-CE902FA6F52A}"/>
                    </a:ext>
                  </a:extLst>
                </p:cNvPr>
                <p:cNvSpPr/>
                <p:nvPr/>
              </p:nvSpPr>
              <p:spPr>
                <a:xfrm>
                  <a:off x="5988448" y="1737606"/>
                  <a:ext cx="691947" cy="3600400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400" b="1" i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100%</a:t>
                  </a:r>
                </a:p>
                <a:p>
                  <a:pPr algn="ctr"/>
                  <a:endParaRPr lang="en-CN" sz="1400" b="1" i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CN" sz="1400" b="1" i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F1 </a:t>
                  </a:r>
                </a:p>
                <a:p>
                  <a:pPr algn="ctr"/>
                  <a:r>
                    <a:rPr lang="en-CN" sz="1400" b="1" i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&amp; ACC</a:t>
                  </a:r>
                </a:p>
              </p:txBody>
            </p:sp>
          </p:grpSp>
          <p:sp>
            <p:nvSpPr>
              <p:cNvPr id="50" name="文本占位符 8">
                <a:extLst>
                  <a:ext uri="{FF2B5EF4-FFF2-40B4-BE49-F238E27FC236}">
                    <a16:creationId xmlns:a16="http://schemas.microsoft.com/office/drawing/2014/main" id="{201D0A5E-BA27-344A-8C5D-3B9786F8C8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6574" y="5636119"/>
                <a:ext cx="6631264" cy="215444"/>
              </a:xfrm>
              <a:prstGeom prst="rect">
                <a:avLst/>
              </a:prstGeom>
              <a:noFill/>
              <a:ln w="6350">
                <a:noFill/>
                <a:miter lim="800000"/>
              </a:ln>
            </p:spPr>
            <p:txBody>
              <a:bodyPr vert="horz" wrap="square" lIns="0" tIns="0" rIns="0" bIns="0" rtlCol="0" anchor="b" anchorCtr="0">
                <a:spAutoFit/>
              </a:bodyPr>
              <a:lstStyle>
                <a:lvl1pPr marL="0" indent="0" algn="l" defTabSz="957925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chemeClr val="bg2"/>
                  </a:buClr>
                  <a:buSzPct val="100000"/>
                  <a:buFont typeface="Arial" pitchFamily="34" charset="0"/>
                  <a:buNone/>
                  <a:defRPr sz="15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1pPr>
                <a:lvl2pPr marL="191585" indent="0" algn="l" defTabSz="957925" rtl="0" eaLnBrk="1" latinLnBrk="0" hangingPunct="1">
                  <a:lnSpc>
                    <a:spcPct val="90000"/>
                  </a:lnSpc>
                  <a:spcBef>
                    <a:spcPts val="943"/>
                  </a:spcBef>
                  <a:buClr>
                    <a:schemeClr val="bg2"/>
                  </a:buClr>
                  <a:buFont typeface="Arial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2pPr>
                <a:lvl3pPr marL="338624" indent="0" algn="l" defTabSz="957925" rtl="0" eaLnBrk="1" latinLnBrk="0" hangingPunct="1">
                  <a:lnSpc>
                    <a:spcPct val="90000"/>
                  </a:lnSpc>
                  <a:spcBef>
                    <a:spcPts val="629"/>
                  </a:spcBef>
                  <a:buClr>
                    <a:schemeClr val="bg2"/>
                  </a:buClr>
                  <a:buFont typeface="Arial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3pPr>
                <a:lvl4pPr marL="535156" indent="0" algn="l" defTabSz="957925" rtl="0" eaLnBrk="1" latinLnBrk="0" hangingPunct="1">
                  <a:lnSpc>
                    <a:spcPct val="90000"/>
                  </a:lnSpc>
                  <a:spcBef>
                    <a:spcPts val="210"/>
                  </a:spcBef>
                  <a:buClr>
                    <a:schemeClr val="bg2"/>
                  </a:buClr>
                  <a:buFont typeface="Arial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4pPr>
                <a:lvl5pPr marL="686388" indent="0" algn="l" defTabSz="957925" rtl="0" eaLnBrk="1" latinLnBrk="0" hangingPunct="1">
                  <a:lnSpc>
                    <a:spcPct val="90000"/>
                  </a:lnSpc>
                  <a:spcBef>
                    <a:spcPts val="105"/>
                  </a:spcBef>
                  <a:buClr>
                    <a:schemeClr val="bg2"/>
                  </a:buClr>
                  <a:buFont typeface="Arial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5pPr>
                <a:lvl6pPr marL="2634295" indent="-239481" algn="l" defTabSz="95792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13258" indent="-239481" algn="l" defTabSz="95792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592220" indent="-239481" algn="l" defTabSz="95792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071183" indent="-239481" algn="l" defTabSz="95792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00000"/>
                  </a:lnSpc>
                </a:pPr>
                <a:r>
                  <a:rPr lang="en-US" sz="1400" b="1" dirty="0"/>
                  <a:t>Fig </a:t>
                </a:r>
                <a:r>
                  <a:rPr lang="en-US" altLang="zh-CN" sz="1400" b="1" dirty="0"/>
                  <a:t>5</a:t>
                </a:r>
                <a:r>
                  <a:rPr lang="en-US" sz="1400" b="1" dirty="0"/>
                  <a:t>. </a:t>
                </a:r>
                <a:r>
                  <a:rPr lang="en-US" sz="1400" dirty="0"/>
                  <a:t>Theoretically perfect way of </a:t>
                </a:r>
                <a:r>
                  <a:rPr lang="en-US" altLang="zh-CN" sz="1400" dirty="0"/>
                  <a:t>In-Sample </a:t>
                </a:r>
                <a:r>
                  <a:rPr lang="en-US" sz="1400" dirty="0"/>
                  <a:t>modeling.</a:t>
                </a: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158966E-A35C-F541-8A35-AAB4F4E0D1D2}"/>
                </a:ext>
              </a:extLst>
            </p:cNvPr>
            <p:cNvSpPr txBox="1"/>
            <p:nvPr/>
          </p:nvSpPr>
          <p:spPr>
            <a:xfrm>
              <a:off x="-3409" y="6138217"/>
              <a:ext cx="9904413" cy="369332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doesn‘t make sense for predictions, but is very helpful for checking code</a:t>
              </a:r>
              <a:r>
                <a:rPr lang="zh-CN" alt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(also for grading)</a:t>
              </a:r>
              <a:r>
                <a:rPr 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CN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D19B056-E015-4540-BC9B-862D3FC8728C}"/>
              </a:ext>
            </a:extLst>
          </p:cNvPr>
          <p:cNvSpPr txBox="1"/>
          <p:nvPr/>
        </p:nvSpPr>
        <p:spPr>
          <a:xfrm>
            <a:off x="1" y="6355619"/>
            <a:ext cx="9904412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CN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360 overall stocks, 449765 samples: ACC=0.999, F1=0.999</a:t>
            </a:r>
          </a:p>
        </p:txBody>
      </p:sp>
    </p:spTree>
    <p:extLst>
      <p:ext uri="{BB962C8B-B14F-4D97-AF65-F5344CB8AC3E}">
        <p14:creationId xmlns:p14="http://schemas.microsoft.com/office/powerpoint/2010/main" val="1704629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2077&quot;/&gt;&lt;CPresentation id=&quot;1&quot;&gt;&lt;m_precDefaultNumber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strFormatTime&gt;%#m/%#d/%Y&lt;/m_strFormatTime&gt;&lt;/m_precDefaultDate&gt;&lt;m_precDefaultYear/&gt;&lt;m_precDefaultQuarter/&gt;&lt;m_precDefaultMonth/&gt;&lt;m_precDefaultWeek/&gt;&lt;m_precDefaultDay/&gt;&lt;m_mruColor&gt;&lt;m_vecMRU length=&quot;12&quot;&gt;&lt;elem m_fUsage=&quot;1.68322986240641190000E+000&quot;&gt;&lt;m_ppcolschidx val=&quot;0&quot;/&gt;&lt;m_rgb r=&quot;9b&quot; g=&quot;17&quot; b=&quot;17&quot;/&gt;&lt;/elem&gt;&lt;elem m_fUsage=&quot;1.50338772469263370000E+000&quot;&gt;&lt;m_ppcolschidx val=&quot;0&quot;/&gt;&lt;m_rgb r=&quot;e5&quot; g=&quot;52&quot; b=&quot;52&quot;/&gt;&lt;/elem&gt;&lt;elem m_fUsage=&quot;1.22240875340971660000E+000&quot;&gt;&lt;m_ppcolschidx val=&quot;0&quot;/&gt;&lt;m_rgb r=&quot;c0&quot; g=&quot;0&quot; b=&quot;0&quot;/&gt;&lt;/elem&gt;&lt;elem m_fUsage=&quot;1.01916297527188230000E+000&quot;&gt;&lt;m_ppcolschidx val=&quot;0&quot;/&gt;&lt;m_rgb r=&quot;ee&quot; g=&quot;8b&quot; b=&quot;8b&quot;/&gt;&lt;/elem&gt;&lt;elem m_fUsage=&quot;9.90952901816634310000E-001&quot;&gt;&lt;m_ppcolschidx val=&quot;0&quot;/&gt;&lt;m_rgb r=&quot;f6&quot; g=&quot;c5&quot; b=&quot;c5&quot;/&gt;&lt;/elem&gt;&lt;elem m_fUsage=&quot;7.96036907042989350000E-001&quot;&gt;&lt;m_ppcolschidx val=&quot;0&quot;/&gt;&lt;m_rgb r=&quot;8c&quot; g=&quot;0&quot; b=&quot;0&quot;/&gt;&lt;/elem&gt;&lt;elem m_fUsage=&quot;7.74929666165770640000E-001&quot;&gt;&lt;m_ppcolschidx val=&quot;0&quot;/&gt;&lt;m_rgb r=&quot;74&quot; g=&quot;11&quot; b=&quot;11&quot;/&gt;&lt;/elem&gt;&lt;elem m_fUsage=&quot;6.20506540339557430000E-001&quot;&gt;&lt;m_ppcolschidx val=&quot;0&quot;/&gt;&lt;m_rgb r=&quot;b7&quot; g=&quot;84&quot; b=&quot;84&quot;/&gt;&lt;/elem&gt;&lt;elem m_fUsage=&quot;5.37470833195205280000E-001&quot;&gt;&lt;m_ppcolschidx val=&quot;0&quot;/&gt;&lt;m_rgb r=&quot;c5&quot; g=&quot;a0&quot; b=&quot;a0&quot;/&gt;&lt;/elem&gt;&lt;elem m_fUsage=&quot;4.22298087940373430000E-001&quot;&gt;&lt;m_ppcolschidx val=&quot;0&quot;/&gt;&lt;m_rgb r=&quot;d6&quot; g=&quot;bf&quot; b=&quot;bf&quot;/&gt;&lt;/elem&gt;&lt;elem m_fUsage=&quot;2.57980839435674180000E-001&quot;&gt;&lt;m_ppcolschidx val=&quot;0&quot;/&gt;&lt;m_rgb r=&quot;73&quot; g=&quot;0&quot; b=&quot;0&quot;/&gt;&lt;/elem&gt;&lt;elem m_fUsage=&quot;1.65995699549193580000E-001&quot;&gt;&lt;m_ppcolschidx val=&quot;0&quot;/&gt;&lt;m_rgb r=&quot;4e&quot; g=&quot;c&quot; b=&quot;c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47*49"/>
  <p:tag name="TABLE_ENDDRAG_RECT" val="6*410*347*4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47*49"/>
  <p:tag name="TABLE_ENDDRAG_RECT" val="6*410*347*4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heme/theme1.xml><?xml version="1.0" encoding="utf-8"?>
<a:theme xmlns:a="http://schemas.openxmlformats.org/drawingml/2006/main" name="CR Onlytext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ATK Font 2012_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 w="6350" cap="flat">
          <a:noFill/>
          <a:miter lim="800000"/>
        </a:ln>
      </a:spPr>
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Bef>
            <a:spcPts val="900"/>
          </a:spcBef>
          <a:defRPr sz="1400" dirty="0" err="1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accent3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 cap="flat">
          <a:noFill/>
          <a:miter lim="800000"/>
        </a:ln>
      </a:spPr>
      <a:bodyPr wrap="none" lIns="0" tIns="0" rIns="0" bIns="0" rtlCol="0" anchor="t" anchorCtr="0">
        <a:spAutoFit/>
      </a:bodyPr>
      <a:lstStyle>
        <a:defPPr>
          <a:lnSpc>
            <a:spcPct val="90000"/>
          </a:lnSpc>
          <a:spcBef>
            <a:spcPts val="600"/>
          </a:spcBef>
          <a:buClr>
            <a:schemeClr val="bg2"/>
          </a:buClr>
          <a:defRPr sz="14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custClrLst>
    <a:custClr name="Custom Color 1">
      <a:srgbClr val="9B1717"/>
    </a:custClr>
    <a:custClr name="Custom Color 2">
      <a:srgbClr val="DCDC00"/>
    </a:custClr>
    <a:custClr name="Custom Color 3">
      <a:srgbClr val="289055"/>
    </a:custClr>
  </a:custClrLst>
</a:theme>
</file>

<file path=ppt/theme/theme2.xml><?xml version="1.0" encoding="utf-8"?>
<a:theme xmlns:a="http://schemas.openxmlformats.org/drawingml/2006/main" name="Office Theme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1943</Words>
  <Application>Microsoft Macintosh PowerPoint</Application>
  <PresentationFormat>Custom</PresentationFormat>
  <Paragraphs>391</Paragraphs>
  <Slides>22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-apple-system</vt:lpstr>
      <vt:lpstr>等线</vt:lpstr>
      <vt:lpstr>宋体</vt:lpstr>
      <vt:lpstr>STKaiti</vt:lpstr>
      <vt:lpstr>STKaiti</vt:lpstr>
      <vt:lpstr>Arial</vt:lpstr>
      <vt:lpstr>Cambria Math</vt:lpstr>
      <vt:lpstr>Palatino Linotype</vt:lpstr>
      <vt:lpstr>Symbol</vt:lpstr>
      <vt:lpstr>Times New Roman</vt:lpstr>
      <vt:lpstr>Vrinda</vt:lpstr>
      <vt:lpstr>Wingdings</vt:lpstr>
      <vt:lpstr>CR Onlytext</vt:lpstr>
      <vt:lpstr>think-cell Slide</vt:lpstr>
      <vt:lpstr>Data Analysis Project 1.</vt:lpstr>
      <vt:lpstr>Data Analysis Framework</vt:lpstr>
      <vt:lpstr>PowerPoint Presentation</vt:lpstr>
      <vt:lpstr>PowerPoint Presentation</vt:lpstr>
      <vt:lpstr>PowerPoint Presentation</vt:lpstr>
      <vt:lpstr>PowerPoint Presentation</vt:lpstr>
      <vt:lpstr>3.1 Select &amp; Normalize</vt:lpstr>
      <vt:lpstr>3.2 In-Sample &amp; Out-Sample Modeling</vt:lpstr>
      <vt:lpstr>3.2.1 In-Sample ”Perfect” Modeling Method</vt:lpstr>
      <vt:lpstr>3.2.1 In-Sample ”Perfect” Modeling Result</vt:lpstr>
      <vt:lpstr>3.2.1 In-Sample Overall Stocks Modeling Result</vt:lpstr>
      <vt:lpstr>3.2.1 In-Sample Overall Stocks Modeling Result</vt:lpstr>
      <vt:lpstr>3.2.2 Out-Sample ”Perfect” Modeling Method ?</vt:lpstr>
      <vt:lpstr>3.2.2 Out-Sample ”Perfect” Modeling Result</vt:lpstr>
      <vt:lpstr>4.1 Out-Sample Backtesting</vt:lpstr>
      <vt:lpstr>4.2 Out-Sample Backtesting</vt:lpstr>
      <vt:lpstr>5.1 Which factors matter?</vt:lpstr>
      <vt:lpstr>5.1 Which factors matter?</vt:lpstr>
      <vt:lpstr>5.2 Result Analysis</vt:lpstr>
      <vt:lpstr>PowerPoint Presentation</vt:lpstr>
      <vt:lpstr>5.2 Result Analysis</vt:lpstr>
      <vt:lpstr>5.2 Result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2014-03-26T02:17:58Z</dcterms:created>
  <dcterms:modified xsi:type="dcterms:W3CDTF">2024-11-01T03:17:12Z</dcterms:modified>
  <cp:version>112013</cp:version>
</cp:coreProperties>
</file>